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0"/>
  </p:notesMasterIdLst>
  <p:sldIdLst>
    <p:sldId id="264" r:id="rId2"/>
    <p:sldId id="261" r:id="rId3"/>
    <p:sldId id="256" r:id="rId4"/>
    <p:sldId id="260" r:id="rId5"/>
    <p:sldId id="257" r:id="rId6"/>
    <p:sldId id="259"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86139" autoAdjust="0"/>
  </p:normalViewPr>
  <p:slideViewPr>
    <p:cSldViewPr snapToGrid="0" snapToObjects="1">
      <p:cViewPr varScale="1">
        <p:scale>
          <a:sx n="92" d="100"/>
          <a:sy n="92" d="100"/>
        </p:scale>
        <p:origin x="-136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28D9EE-99FF-934A-BBA5-B16EAE1F834A}" type="datetimeFigureOut">
              <a:rPr lang="en-US" smtClean="0"/>
              <a:t>12/20/10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BA41B7-E2FD-834D-9475-F4156263E2C4}"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93BA41B7-E2FD-834D-9475-F4156263E2C4}" type="slidenum">
              <a:rPr lang="en-US" smtClean="0"/>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3BA41B7-E2FD-834D-9475-F4156263E2C4}"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a-DK"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smtClean="0"/>
              <a:t>Click to edit Master subtitle style</a:t>
            </a:r>
            <a:endParaRPr lang="en-US"/>
          </a:p>
        </p:txBody>
      </p:sp>
      <p:sp>
        <p:nvSpPr>
          <p:cNvPr id="4" name="Date Placeholder 3"/>
          <p:cNvSpPr>
            <a:spLocks noGrp="1"/>
          </p:cNvSpPr>
          <p:nvPr>
            <p:ph type="dt" sz="half" idx="10"/>
          </p:nvPr>
        </p:nvSpPr>
        <p:spPr/>
        <p:txBody>
          <a:bodyPr/>
          <a:lstStyle/>
          <a:p>
            <a:fld id="{A376DBA4-24B3-F242-9BCD-8A77F42CD20A}" type="datetimeFigureOut">
              <a:rPr lang="en-US" smtClean="0"/>
              <a:t>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5F4829-D4F9-4548-9EB0-0C70635E83A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4" name="Date Placeholder 3"/>
          <p:cNvSpPr>
            <a:spLocks noGrp="1"/>
          </p:cNvSpPr>
          <p:nvPr>
            <p:ph type="dt" sz="half" idx="10"/>
          </p:nvPr>
        </p:nvSpPr>
        <p:spPr/>
        <p:txBody>
          <a:bodyPr/>
          <a:lstStyle/>
          <a:p>
            <a:fld id="{A376DBA4-24B3-F242-9BCD-8A77F42CD20A}" type="datetimeFigureOut">
              <a:rPr lang="en-US" smtClean="0"/>
              <a:t>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5F4829-D4F9-4548-9EB0-0C70635E83A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a-DK"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4" name="Date Placeholder 3"/>
          <p:cNvSpPr>
            <a:spLocks noGrp="1"/>
          </p:cNvSpPr>
          <p:nvPr>
            <p:ph type="dt" sz="half" idx="10"/>
          </p:nvPr>
        </p:nvSpPr>
        <p:spPr/>
        <p:txBody>
          <a:bodyPr/>
          <a:lstStyle/>
          <a:p>
            <a:fld id="{A376DBA4-24B3-F242-9BCD-8A77F42CD20A}" type="datetimeFigureOut">
              <a:rPr lang="en-US" smtClean="0"/>
              <a:t>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5F4829-D4F9-4548-9EB0-0C70635E83A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mtClean="0"/>
              <a:t>Click to edit Master title style</a:t>
            </a:r>
            <a:endParaRPr lang="en-US"/>
          </a:p>
        </p:txBody>
      </p:sp>
      <p:sp>
        <p:nvSpPr>
          <p:cNvPr id="3" name="Content Placeholder 2"/>
          <p:cNvSpPr>
            <a:spLocks noGrp="1"/>
          </p:cNvSpPr>
          <p:nvPr>
            <p:ph idx="1"/>
          </p:nvPr>
        </p:nvSpPr>
        <p:spPr/>
        <p:txBody>
          <a:body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4" name="Date Placeholder 3"/>
          <p:cNvSpPr>
            <a:spLocks noGrp="1"/>
          </p:cNvSpPr>
          <p:nvPr>
            <p:ph type="dt" sz="half" idx="10"/>
          </p:nvPr>
        </p:nvSpPr>
        <p:spPr/>
        <p:txBody>
          <a:bodyPr/>
          <a:lstStyle/>
          <a:p>
            <a:fld id="{A376DBA4-24B3-F242-9BCD-8A77F42CD20A}" type="datetimeFigureOut">
              <a:rPr lang="en-US" smtClean="0"/>
              <a:t>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5F4829-D4F9-4548-9EB0-0C70635E83A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a-DK"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a-DK" smtClean="0"/>
              <a:t>Click to edit Master text styles</a:t>
            </a:r>
          </a:p>
        </p:txBody>
      </p:sp>
      <p:sp>
        <p:nvSpPr>
          <p:cNvPr id="4" name="Date Placeholder 3"/>
          <p:cNvSpPr>
            <a:spLocks noGrp="1"/>
          </p:cNvSpPr>
          <p:nvPr>
            <p:ph type="dt" sz="half" idx="10"/>
          </p:nvPr>
        </p:nvSpPr>
        <p:spPr/>
        <p:txBody>
          <a:bodyPr/>
          <a:lstStyle/>
          <a:p>
            <a:fld id="{A376DBA4-24B3-F242-9BCD-8A77F42CD20A}" type="datetimeFigureOut">
              <a:rPr lang="en-US" smtClean="0"/>
              <a:t>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5F4829-D4F9-4548-9EB0-0C70635E83A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5" name="Date Placeholder 4"/>
          <p:cNvSpPr>
            <a:spLocks noGrp="1"/>
          </p:cNvSpPr>
          <p:nvPr>
            <p:ph type="dt" sz="half" idx="10"/>
          </p:nvPr>
        </p:nvSpPr>
        <p:spPr/>
        <p:txBody>
          <a:bodyPr/>
          <a:lstStyle/>
          <a:p>
            <a:fld id="{A376DBA4-24B3-F242-9BCD-8A77F42CD20A}" type="datetimeFigureOut">
              <a:rPr lang="en-US" smtClean="0"/>
              <a:t>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5F4829-D4F9-4548-9EB0-0C70635E83A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a-DK"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7" name="Date Placeholder 6"/>
          <p:cNvSpPr>
            <a:spLocks noGrp="1"/>
          </p:cNvSpPr>
          <p:nvPr>
            <p:ph type="dt" sz="half" idx="10"/>
          </p:nvPr>
        </p:nvSpPr>
        <p:spPr/>
        <p:txBody>
          <a:bodyPr/>
          <a:lstStyle/>
          <a:p>
            <a:fld id="{A376DBA4-24B3-F242-9BCD-8A77F42CD20A}" type="datetimeFigureOut">
              <a:rPr lang="en-US" smtClean="0"/>
              <a:t>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5F4829-D4F9-4548-9EB0-0C70635E83A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mtClean="0"/>
              <a:t>Click to edit Master title style</a:t>
            </a:r>
            <a:endParaRPr lang="en-US"/>
          </a:p>
        </p:txBody>
      </p:sp>
      <p:sp>
        <p:nvSpPr>
          <p:cNvPr id="3" name="Date Placeholder 2"/>
          <p:cNvSpPr>
            <a:spLocks noGrp="1"/>
          </p:cNvSpPr>
          <p:nvPr>
            <p:ph type="dt" sz="half" idx="10"/>
          </p:nvPr>
        </p:nvSpPr>
        <p:spPr/>
        <p:txBody>
          <a:bodyPr/>
          <a:lstStyle/>
          <a:p>
            <a:fld id="{A376DBA4-24B3-F242-9BCD-8A77F42CD20A}" type="datetimeFigureOut">
              <a:rPr lang="en-US" smtClean="0"/>
              <a:t>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5F4829-D4F9-4548-9EB0-0C70635E83A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76DBA4-24B3-F242-9BCD-8A77F42CD20A}" type="datetimeFigureOut">
              <a:rPr lang="en-US" smtClean="0"/>
              <a:t>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5F4829-D4F9-4548-9EB0-0C70635E83A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a-DK"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Click to edit Master text styles</a:t>
            </a:r>
          </a:p>
        </p:txBody>
      </p:sp>
      <p:sp>
        <p:nvSpPr>
          <p:cNvPr id="5" name="Date Placeholder 4"/>
          <p:cNvSpPr>
            <a:spLocks noGrp="1"/>
          </p:cNvSpPr>
          <p:nvPr>
            <p:ph type="dt" sz="half" idx="10"/>
          </p:nvPr>
        </p:nvSpPr>
        <p:spPr/>
        <p:txBody>
          <a:bodyPr/>
          <a:lstStyle/>
          <a:p>
            <a:fld id="{A376DBA4-24B3-F242-9BCD-8A77F42CD20A}" type="datetimeFigureOut">
              <a:rPr lang="en-US" smtClean="0"/>
              <a:t>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5F4829-D4F9-4548-9EB0-0C70635E83A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a-DK"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Click to edit Master text styles</a:t>
            </a:r>
          </a:p>
        </p:txBody>
      </p:sp>
      <p:sp>
        <p:nvSpPr>
          <p:cNvPr id="5" name="Date Placeholder 4"/>
          <p:cNvSpPr>
            <a:spLocks noGrp="1"/>
          </p:cNvSpPr>
          <p:nvPr>
            <p:ph type="dt" sz="half" idx="10"/>
          </p:nvPr>
        </p:nvSpPr>
        <p:spPr/>
        <p:txBody>
          <a:bodyPr/>
          <a:lstStyle/>
          <a:p>
            <a:fld id="{A376DBA4-24B3-F242-9BCD-8A77F42CD20A}" type="datetimeFigureOut">
              <a:rPr lang="en-US" smtClean="0"/>
              <a:t>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5F4829-D4F9-4548-9EB0-0C70635E83A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76DBA4-24B3-F242-9BCD-8A77F42CD20A}" type="datetimeFigureOut">
              <a:rPr lang="en-US" smtClean="0"/>
              <a:t>12/20/10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F4829-D4F9-4548-9EB0-0C70635E83A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SKAT ICS Security</a:t>
            </a:r>
            <a:endParaRPr lang="en-US" dirty="0"/>
          </a:p>
        </p:txBody>
      </p:sp>
      <p:sp>
        <p:nvSpPr>
          <p:cNvPr id="4" name="Subtitle 3"/>
          <p:cNvSpPr>
            <a:spLocks noGrp="1"/>
          </p:cNvSpPr>
          <p:nvPr>
            <p:ph type="subTitle" idx="1"/>
          </p:nvPr>
        </p:nvSpPr>
        <p:spPr/>
        <p:txBody>
          <a:bodyPr/>
          <a:lstStyle/>
          <a:p>
            <a:pPr algn="l"/>
            <a:r>
              <a:rPr lang="en-US" dirty="0" smtClean="0"/>
              <a:t>Author: Christopher Derek Curry</a:t>
            </a:r>
          </a:p>
          <a:p>
            <a:pPr algn="l"/>
            <a:r>
              <a:rPr lang="en-US" dirty="0" smtClean="0"/>
              <a:t>December 2010</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PERIMETER AUTHENTICATION</a:t>
            </a:r>
            <a:endParaRPr lang="en-US" dirty="0"/>
          </a:p>
        </p:txBody>
      </p:sp>
      <p:sp>
        <p:nvSpPr>
          <p:cNvPr id="4" name="Text Placeholder 3"/>
          <p:cNvSpPr>
            <a:spLocks noGrp="1"/>
          </p:cNvSpPr>
          <p:nvPr>
            <p:ph type="body" idx="1"/>
          </p:nvPr>
        </p:nvSpPr>
        <p:spPr/>
        <p:txBody>
          <a:bodyPr/>
          <a:lstStyle/>
          <a:p>
            <a:r>
              <a:rPr lang="en-US" dirty="0" smtClean="0"/>
              <a:t>SKAT ICS SECURITY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449759" y="3668100"/>
            <a:ext cx="6105937" cy="1653111"/>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r>
              <a:rPr lang="en-US" sz="1200" dirty="0" smtClean="0"/>
              <a:t>WebLogic Server 9.2.3</a:t>
            </a:r>
            <a:endParaRPr lang="en-US" sz="1200" dirty="0"/>
          </a:p>
        </p:txBody>
      </p:sp>
      <p:sp>
        <p:nvSpPr>
          <p:cNvPr id="9" name="Rounded Rectangle 8"/>
          <p:cNvSpPr/>
          <p:nvPr/>
        </p:nvSpPr>
        <p:spPr>
          <a:xfrm>
            <a:off x="593448" y="4012611"/>
            <a:ext cx="5642803" cy="1166736"/>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200" dirty="0" smtClean="0">
                <a:solidFill>
                  <a:schemeClr val="tx1"/>
                </a:solidFill>
              </a:rPr>
              <a:t>Security Realm</a:t>
            </a:r>
            <a:endParaRPr lang="en-US" sz="1200" dirty="0">
              <a:solidFill>
                <a:schemeClr val="tx1"/>
              </a:solidFill>
            </a:endParaRPr>
          </a:p>
        </p:txBody>
      </p:sp>
      <p:sp>
        <p:nvSpPr>
          <p:cNvPr id="4" name="Rectangle 3"/>
          <p:cNvSpPr/>
          <p:nvPr/>
        </p:nvSpPr>
        <p:spPr>
          <a:xfrm>
            <a:off x="2428250" y="1315859"/>
            <a:ext cx="2188500" cy="1014001"/>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r>
              <a:rPr lang="en-US" sz="1200" dirty="0">
                <a:solidFill>
                  <a:schemeClr val="dk1"/>
                </a:solidFill>
              </a:rPr>
              <a:t>Apache HTTPD Server</a:t>
            </a:r>
          </a:p>
        </p:txBody>
      </p:sp>
      <p:sp>
        <p:nvSpPr>
          <p:cNvPr id="6" name="Rounded Rectangle 5"/>
          <p:cNvSpPr/>
          <p:nvPr/>
        </p:nvSpPr>
        <p:spPr>
          <a:xfrm>
            <a:off x="731611" y="4447484"/>
            <a:ext cx="1326364" cy="57276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Default</a:t>
            </a:r>
          </a:p>
          <a:p>
            <a:pPr algn="ctr"/>
            <a:r>
              <a:rPr lang="en-US" sz="1050" dirty="0" smtClean="0"/>
              <a:t>Identity</a:t>
            </a:r>
          </a:p>
          <a:p>
            <a:pPr algn="ctr"/>
            <a:r>
              <a:rPr lang="en-US" sz="1050" dirty="0" smtClean="0"/>
              <a:t>Asserter (X509)</a:t>
            </a:r>
            <a:endParaRPr lang="en-US" sz="1050" dirty="0"/>
          </a:p>
        </p:txBody>
      </p:sp>
      <p:sp>
        <p:nvSpPr>
          <p:cNvPr id="7" name="Rounded Rectangle 6"/>
          <p:cNvSpPr/>
          <p:nvPr/>
        </p:nvSpPr>
        <p:spPr>
          <a:xfrm>
            <a:off x="3482011" y="4447484"/>
            <a:ext cx="1210537" cy="572762"/>
          </a:xfrm>
          <a:prstGeom prst="roundRect">
            <a:avLst/>
          </a:prstGeom>
          <a:ln w="25400" cap="flat" cmpd="sng" algn="ctr">
            <a:solidFill>
              <a:schemeClr val="accent1"/>
            </a:solidFill>
            <a:prstDash val="dash"/>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Custom ICS </a:t>
            </a:r>
          </a:p>
          <a:p>
            <a:pPr algn="ctr"/>
            <a:r>
              <a:rPr lang="en-US" sz="1050" dirty="0" smtClean="0"/>
              <a:t>Authentication</a:t>
            </a:r>
          </a:p>
          <a:p>
            <a:pPr algn="ctr"/>
            <a:r>
              <a:rPr lang="en-US" sz="1050" dirty="0" smtClean="0"/>
              <a:t>Provider</a:t>
            </a:r>
            <a:endParaRPr lang="en-US" sz="1050" dirty="0"/>
          </a:p>
        </p:txBody>
      </p:sp>
      <p:sp>
        <p:nvSpPr>
          <p:cNvPr id="8" name="Rounded Rectangle 7"/>
          <p:cNvSpPr/>
          <p:nvPr/>
        </p:nvSpPr>
        <p:spPr>
          <a:xfrm>
            <a:off x="2306353" y="4447484"/>
            <a:ext cx="884242" cy="572762"/>
          </a:xfrm>
          <a:prstGeom prst="roundRect">
            <a:avLst/>
          </a:prstGeom>
          <a:ln w="25400" cap="flat" cmpd="sng" algn="ctr">
            <a:solidFill>
              <a:schemeClr val="accent1"/>
            </a:solidFill>
            <a:prstDash val="dash"/>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Custom</a:t>
            </a:r>
          </a:p>
          <a:p>
            <a:pPr algn="ctr"/>
            <a:r>
              <a:rPr lang="en-US" sz="1050" dirty="0" smtClean="0"/>
              <a:t>X509 </a:t>
            </a:r>
            <a:r>
              <a:rPr lang="en-US" sz="1050" dirty="0" err="1" smtClean="0"/>
              <a:t>Mapper</a:t>
            </a:r>
            <a:endParaRPr lang="en-US" sz="1050" dirty="0"/>
          </a:p>
        </p:txBody>
      </p:sp>
      <p:sp>
        <p:nvSpPr>
          <p:cNvPr id="11" name="Rectangle 10"/>
          <p:cNvSpPr/>
          <p:nvPr/>
        </p:nvSpPr>
        <p:spPr>
          <a:xfrm>
            <a:off x="7285421" y="304114"/>
            <a:ext cx="1232183" cy="964795"/>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r>
              <a:rPr lang="en-US" sz="1200" dirty="0" smtClean="0"/>
              <a:t>CRL Lists</a:t>
            </a:r>
          </a:p>
          <a:p>
            <a:r>
              <a:rPr lang="en-US" sz="1200" b="1" dirty="0" err="1"/>
              <a:t>c</a:t>
            </a:r>
            <a:r>
              <a:rPr lang="en-US" sz="1200" b="1" dirty="0" err="1" smtClean="0"/>
              <a:t>ertifikat.dk</a:t>
            </a:r>
            <a:endParaRPr lang="en-US" sz="1200" b="1" dirty="0"/>
          </a:p>
        </p:txBody>
      </p:sp>
      <p:cxnSp>
        <p:nvCxnSpPr>
          <p:cNvPr id="13" name="Shape 12"/>
          <p:cNvCxnSpPr>
            <a:stCxn id="9" idx="3"/>
            <a:endCxn id="11" idx="2"/>
          </p:cNvCxnSpPr>
          <p:nvPr/>
        </p:nvCxnSpPr>
        <p:spPr>
          <a:xfrm flipV="1">
            <a:off x="6236251" y="1268909"/>
            <a:ext cx="1665262" cy="332707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538077" y="3929303"/>
            <a:ext cx="1363435" cy="830997"/>
          </a:xfrm>
          <a:prstGeom prst="rect">
            <a:avLst/>
          </a:prstGeom>
          <a:noFill/>
        </p:spPr>
        <p:txBody>
          <a:bodyPr wrap="square" rtlCol="0">
            <a:spAutoFit/>
          </a:bodyPr>
          <a:lstStyle/>
          <a:p>
            <a:r>
              <a:rPr lang="en-US" sz="1200" dirty="0" smtClean="0"/>
              <a:t>Fetch CRL </a:t>
            </a:r>
          </a:p>
          <a:p>
            <a:r>
              <a:rPr lang="en-US" sz="1200" dirty="0" smtClean="0"/>
              <a:t>via HTTP</a:t>
            </a:r>
          </a:p>
          <a:p>
            <a:r>
              <a:rPr lang="en-US" sz="1200" dirty="0" smtClean="0"/>
              <a:t>(via HTTP </a:t>
            </a:r>
            <a:r>
              <a:rPr lang="en-US" sz="1200" dirty="0" err="1" smtClean="0"/>
              <a:t>Prozy</a:t>
            </a:r>
            <a:r>
              <a:rPr lang="en-US" sz="1200" dirty="0" smtClean="0"/>
              <a:t> server)</a:t>
            </a:r>
            <a:endParaRPr lang="en-US" sz="1200" dirty="0"/>
          </a:p>
        </p:txBody>
      </p:sp>
      <p:sp>
        <p:nvSpPr>
          <p:cNvPr id="16" name="Rounded Rectangle 15"/>
          <p:cNvSpPr/>
          <p:nvPr/>
        </p:nvSpPr>
        <p:spPr>
          <a:xfrm>
            <a:off x="2942216" y="1707892"/>
            <a:ext cx="1160568" cy="57276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a:t>m</a:t>
            </a:r>
            <a:r>
              <a:rPr lang="en-US" sz="1050" dirty="0" smtClean="0"/>
              <a:t>od_wl_22.so</a:t>
            </a:r>
            <a:endParaRPr lang="en-US" sz="1050" dirty="0"/>
          </a:p>
        </p:txBody>
      </p:sp>
      <p:sp>
        <p:nvSpPr>
          <p:cNvPr id="17" name="Rectangle 16"/>
          <p:cNvSpPr/>
          <p:nvPr/>
        </p:nvSpPr>
        <p:spPr>
          <a:xfrm>
            <a:off x="449759" y="2641695"/>
            <a:ext cx="6105937" cy="1026405"/>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r>
              <a:rPr lang="en-US" sz="1200" dirty="0" smtClean="0"/>
              <a:t>WebLogic Portal Server 9.2.3</a:t>
            </a:r>
            <a:endParaRPr lang="en-US" sz="1200" dirty="0"/>
          </a:p>
        </p:txBody>
      </p:sp>
      <p:sp>
        <p:nvSpPr>
          <p:cNvPr id="18" name="Rounded Rectangle 17"/>
          <p:cNvSpPr/>
          <p:nvPr/>
        </p:nvSpPr>
        <p:spPr>
          <a:xfrm>
            <a:off x="593448" y="2954798"/>
            <a:ext cx="2929053" cy="572762"/>
          </a:xfrm>
          <a:prstGeom prst="roundRect">
            <a:avLst/>
          </a:prstGeom>
          <a:ln w="25400" cap="flat" cmpd="sng" algn="ctr">
            <a:solidFill>
              <a:schemeClr val="accent1"/>
            </a:solidFill>
            <a:prstDash val="dash"/>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b="1" dirty="0" smtClean="0"/>
              <a:t>ICS Portal Application</a:t>
            </a:r>
          </a:p>
          <a:p>
            <a:pPr algn="ctr"/>
            <a:r>
              <a:rPr lang="en-US" sz="1050" dirty="0" smtClean="0"/>
              <a:t>Configured to require CLIENT-CERT authentication</a:t>
            </a:r>
          </a:p>
        </p:txBody>
      </p:sp>
      <p:cxnSp>
        <p:nvCxnSpPr>
          <p:cNvPr id="24" name="Straight Arrow Connector 23"/>
          <p:cNvCxnSpPr>
            <a:stCxn id="16" idx="2"/>
            <a:endCxn id="18" idx="0"/>
          </p:cNvCxnSpPr>
          <p:nvPr/>
        </p:nvCxnSpPr>
        <p:spPr>
          <a:xfrm rot="5400000">
            <a:off x="2453166" y="1885463"/>
            <a:ext cx="674143" cy="14645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Cloud 24"/>
          <p:cNvSpPr/>
          <p:nvPr/>
        </p:nvSpPr>
        <p:spPr>
          <a:xfrm>
            <a:off x="1803754" y="324130"/>
            <a:ext cx="4432497" cy="519728"/>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00"/>
                </a:solidFill>
              </a:rPr>
              <a:t>Internet</a:t>
            </a:r>
            <a:endParaRPr lang="en-US" sz="1200" dirty="0">
              <a:solidFill>
                <a:srgbClr val="000000"/>
              </a:solidFill>
            </a:endParaRPr>
          </a:p>
        </p:txBody>
      </p:sp>
      <p:cxnSp>
        <p:nvCxnSpPr>
          <p:cNvPr id="29" name="Straight Arrow Connector 28"/>
          <p:cNvCxnSpPr>
            <a:stCxn id="25" idx="1"/>
          </p:cNvCxnSpPr>
          <p:nvPr/>
        </p:nvCxnSpPr>
        <p:spPr>
          <a:xfrm rot="5400000">
            <a:off x="3338958" y="1026849"/>
            <a:ext cx="864589" cy="4975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stCxn id="18" idx="2"/>
          </p:cNvCxnSpPr>
          <p:nvPr/>
        </p:nvCxnSpPr>
        <p:spPr>
          <a:xfrm rot="16200000" flipH="1">
            <a:off x="2527468" y="3058067"/>
            <a:ext cx="485053" cy="14240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3522500" y="991910"/>
            <a:ext cx="1975977" cy="276999"/>
          </a:xfrm>
          <a:prstGeom prst="rect">
            <a:avLst/>
          </a:prstGeom>
          <a:noFill/>
        </p:spPr>
        <p:txBody>
          <a:bodyPr wrap="square" rtlCol="0">
            <a:spAutoFit/>
          </a:bodyPr>
          <a:lstStyle/>
          <a:p>
            <a:r>
              <a:rPr lang="en-US" sz="1200" dirty="0" smtClean="0"/>
              <a:t>SSL (https://</a:t>
            </a:r>
            <a:r>
              <a:rPr lang="en-US" sz="1200" dirty="0" err="1" smtClean="0"/>
              <a:t>ics.skat.dk</a:t>
            </a:r>
            <a:r>
              <a:rPr lang="en-US" sz="1200" dirty="0" smtClean="0"/>
              <a:t>)</a:t>
            </a:r>
            <a:endParaRPr lang="en-US" sz="1200" dirty="0"/>
          </a:p>
        </p:txBody>
      </p:sp>
      <p:sp>
        <p:nvSpPr>
          <p:cNvPr id="33" name="TextBox 32"/>
          <p:cNvSpPr txBox="1"/>
          <p:nvPr/>
        </p:nvSpPr>
        <p:spPr>
          <a:xfrm>
            <a:off x="3142407" y="2345591"/>
            <a:ext cx="1035802" cy="646331"/>
          </a:xfrm>
          <a:prstGeom prst="rect">
            <a:avLst/>
          </a:prstGeom>
          <a:noFill/>
        </p:spPr>
        <p:txBody>
          <a:bodyPr wrap="square" rtlCol="0">
            <a:spAutoFit/>
          </a:bodyPr>
          <a:lstStyle/>
          <a:p>
            <a:r>
              <a:rPr lang="en-US" sz="1200" dirty="0" smtClean="0"/>
              <a:t>SSL (inside too, new SSL session)</a:t>
            </a:r>
            <a:endParaRPr lang="en-US" sz="1200" dirty="0"/>
          </a:p>
        </p:txBody>
      </p:sp>
      <p:sp>
        <p:nvSpPr>
          <p:cNvPr id="36" name="Rounded Rectangle 35"/>
          <p:cNvSpPr/>
          <p:nvPr/>
        </p:nvSpPr>
        <p:spPr>
          <a:xfrm>
            <a:off x="4893207" y="4447484"/>
            <a:ext cx="1210537" cy="572762"/>
          </a:xfrm>
          <a:prstGeom prst="roundRect">
            <a:avLst/>
          </a:prstGeom>
          <a:ln w="25400" cap="flat" cmpd="sng" algn="ctr">
            <a:solidFill>
              <a:schemeClr val="accent1"/>
            </a:solidFill>
            <a:prstDash val="dash"/>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Custom ICS </a:t>
            </a:r>
          </a:p>
          <a:p>
            <a:pPr algn="ctr"/>
            <a:r>
              <a:rPr lang="en-US" sz="1050" dirty="0" err="1" smtClean="0"/>
              <a:t>RoleMapping</a:t>
            </a:r>
            <a:endParaRPr lang="en-US" sz="1050" dirty="0" smtClean="0"/>
          </a:p>
          <a:p>
            <a:pPr algn="ctr"/>
            <a:r>
              <a:rPr lang="en-US" sz="1050" dirty="0" smtClean="0"/>
              <a:t>Provider</a:t>
            </a:r>
            <a:endParaRPr lang="en-US" sz="1050" dirty="0"/>
          </a:p>
        </p:txBody>
      </p:sp>
      <p:sp>
        <p:nvSpPr>
          <p:cNvPr id="38" name="Rectangle 37"/>
          <p:cNvSpPr/>
          <p:nvPr/>
        </p:nvSpPr>
        <p:spPr>
          <a:xfrm>
            <a:off x="2491987" y="6115942"/>
            <a:ext cx="4249525" cy="531881"/>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r>
              <a:rPr lang="en-US" sz="1200" dirty="0" smtClean="0"/>
              <a:t>Proxy</a:t>
            </a:r>
          </a:p>
          <a:p>
            <a:r>
              <a:rPr lang="en-US" sz="1200" dirty="0" smtClean="0"/>
              <a:t>Services</a:t>
            </a:r>
            <a:endParaRPr lang="en-US" sz="1200" dirty="0"/>
          </a:p>
        </p:txBody>
      </p:sp>
      <p:sp>
        <p:nvSpPr>
          <p:cNvPr id="39" name="Block Arc 38"/>
          <p:cNvSpPr/>
          <p:nvPr/>
        </p:nvSpPr>
        <p:spPr>
          <a:xfrm>
            <a:off x="5044045" y="5922665"/>
            <a:ext cx="908863" cy="725162"/>
          </a:xfrm>
          <a:prstGeom prst="blockArc">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en-US" sz="1200" dirty="0" smtClean="0">
                <a:solidFill>
                  <a:schemeClr val="tx1"/>
                </a:solidFill>
              </a:rPr>
              <a:t>EORI</a:t>
            </a:r>
          </a:p>
          <a:p>
            <a:pPr algn="ctr"/>
            <a:r>
              <a:rPr lang="en-US" sz="1200" dirty="0" err="1" smtClean="0">
                <a:solidFill>
                  <a:schemeClr val="tx1"/>
                </a:solidFill>
              </a:rPr>
              <a:t>Valid</a:t>
            </a:r>
            <a:r>
              <a:rPr lang="en-US" sz="1200" dirty="0" err="1" smtClean="0">
                <a:solidFill>
                  <a:schemeClr val="tx1"/>
                </a:solidFill>
              </a:rPr>
              <a:t>érVirksomhed</a:t>
            </a:r>
            <a:endParaRPr lang="en-US" sz="1200" dirty="0">
              <a:solidFill>
                <a:schemeClr val="tx1"/>
              </a:solidFill>
            </a:endParaRPr>
          </a:p>
        </p:txBody>
      </p:sp>
      <p:sp>
        <p:nvSpPr>
          <p:cNvPr id="40" name="Block Arc 39"/>
          <p:cNvSpPr/>
          <p:nvPr/>
        </p:nvSpPr>
        <p:spPr>
          <a:xfrm>
            <a:off x="3482011" y="5922665"/>
            <a:ext cx="1192206" cy="725162"/>
          </a:xfrm>
          <a:prstGeom prst="blockArc">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en-US" sz="1200" dirty="0" smtClean="0">
                <a:solidFill>
                  <a:srgbClr val="000000"/>
                </a:solidFill>
              </a:rPr>
              <a:t>EORI</a:t>
            </a:r>
          </a:p>
          <a:p>
            <a:pPr algn="ctr"/>
            <a:r>
              <a:rPr lang="en-US" sz="1200" dirty="0" err="1" smtClean="0">
                <a:solidFill>
                  <a:srgbClr val="000000"/>
                </a:solidFill>
              </a:rPr>
              <a:t>Virksomhed</a:t>
            </a:r>
            <a:endParaRPr lang="en-US" sz="1200" dirty="0" smtClean="0">
              <a:solidFill>
                <a:srgbClr val="000000"/>
              </a:solidFill>
            </a:endParaRPr>
          </a:p>
          <a:p>
            <a:pPr algn="ctr"/>
            <a:r>
              <a:rPr lang="en-US" sz="1200" dirty="0" err="1" smtClean="0">
                <a:solidFill>
                  <a:srgbClr val="000000"/>
                </a:solidFill>
              </a:rPr>
              <a:t>SamlingHent</a:t>
            </a:r>
            <a:endParaRPr lang="en-US" sz="1200" dirty="0">
              <a:solidFill>
                <a:srgbClr val="000000"/>
              </a:solidFill>
            </a:endParaRPr>
          </a:p>
        </p:txBody>
      </p:sp>
      <p:cxnSp>
        <p:nvCxnSpPr>
          <p:cNvPr id="42" name="Straight Arrow Connector 41"/>
          <p:cNvCxnSpPr>
            <a:stCxn id="36" idx="2"/>
          </p:cNvCxnSpPr>
          <p:nvPr/>
        </p:nvCxnSpPr>
        <p:spPr>
          <a:xfrm rot="16200000" flipH="1">
            <a:off x="5047269" y="5471452"/>
            <a:ext cx="902415"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a:stCxn id="36" idx="2"/>
          </p:cNvCxnSpPr>
          <p:nvPr/>
        </p:nvCxnSpPr>
        <p:spPr>
          <a:xfrm rot="5400000">
            <a:off x="4513712" y="4937898"/>
            <a:ext cx="902416" cy="10671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stCxn id="7" idx="2"/>
          </p:cNvCxnSpPr>
          <p:nvPr/>
        </p:nvCxnSpPr>
        <p:spPr>
          <a:xfrm rot="16200000" flipH="1">
            <a:off x="3636073" y="5471453"/>
            <a:ext cx="902416" cy="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Rounded Rectangle 50"/>
          <p:cNvSpPr/>
          <p:nvPr/>
        </p:nvSpPr>
        <p:spPr>
          <a:xfrm>
            <a:off x="7647349" y="5465728"/>
            <a:ext cx="1326364" cy="572762"/>
          </a:xfrm>
          <a:prstGeom prst="roundRect">
            <a:avLst/>
          </a:prstGeom>
          <a:ln w="25400" cap="flat" cmpd="sng" algn="ctr">
            <a:solidFill>
              <a:schemeClr val="accent1"/>
            </a:solidFill>
            <a:prstDash val="dash"/>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Custom build</a:t>
            </a:r>
            <a:endParaRPr lang="en-US" sz="1050" dirty="0"/>
          </a:p>
        </p:txBody>
      </p:sp>
      <p:sp>
        <p:nvSpPr>
          <p:cNvPr id="52" name="Rounded Rectangle 51"/>
          <p:cNvSpPr/>
          <p:nvPr/>
        </p:nvSpPr>
        <p:spPr>
          <a:xfrm>
            <a:off x="7647348" y="6115942"/>
            <a:ext cx="1326364" cy="57276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Standard</a:t>
            </a:r>
          </a:p>
          <a:p>
            <a:pPr algn="ctr"/>
            <a:r>
              <a:rPr lang="en-US" sz="1050" dirty="0" smtClean="0"/>
              <a:t>component and/or</a:t>
            </a:r>
          </a:p>
          <a:p>
            <a:pPr algn="ctr"/>
            <a:r>
              <a:rPr lang="en-US" sz="1050" dirty="0" smtClean="0"/>
              <a:t>configuration</a:t>
            </a:r>
            <a:endParaRPr lang="en-US" sz="1050" dirty="0"/>
          </a:p>
        </p:txBody>
      </p:sp>
      <p:sp>
        <p:nvSpPr>
          <p:cNvPr id="53" name="TextBox 52"/>
          <p:cNvSpPr txBox="1"/>
          <p:nvPr/>
        </p:nvSpPr>
        <p:spPr>
          <a:xfrm>
            <a:off x="5632974" y="5392159"/>
            <a:ext cx="1845444" cy="646331"/>
          </a:xfrm>
          <a:prstGeom prst="rect">
            <a:avLst/>
          </a:prstGeom>
          <a:noFill/>
        </p:spPr>
        <p:txBody>
          <a:bodyPr wrap="square" rtlCol="0">
            <a:spAutoFit/>
          </a:bodyPr>
          <a:lstStyle/>
          <a:p>
            <a:r>
              <a:rPr lang="en-US" sz="1200" dirty="0" smtClean="0"/>
              <a:t>Check that DK companies are registered in the EORI</a:t>
            </a:r>
          </a:p>
          <a:p>
            <a:r>
              <a:rPr lang="en-US" sz="1200" dirty="0" smtClean="0"/>
              <a:t>DB. </a:t>
            </a:r>
            <a:endParaRPr lang="en-US" sz="1200" dirty="0"/>
          </a:p>
        </p:txBody>
      </p:sp>
      <p:sp>
        <p:nvSpPr>
          <p:cNvPr id="54" name="TextBox 53"/>
          <p:cNvSpPr txBox="1"/>
          <p:nvPr/>
        </p:nvSpPr>
        <p:spPr>
          <a:xfrm>
            <a:off x="2771306" y="5392159"/>
            <a:ext cx="1845444" cy="646331"/>
          </a:xfrm>
          <a:prstGeom prst="rect">
            <a:avLst/>
          </a:prstGeom>
          <a:noFill/>
        </p:spPr>
        <p:txBody>
          <a:bodyPr wrap="square" rtlCol="0">
            <a:spAutoFit/>
          </a:bodyPr>
          <a:lstStyle/>
          <a:p>
            <a:r>
              <a:rPr lang="en-US" sz="1200" dirty="0" smtClean="0"/>
              <a:t>Check that foreign companies are registered in the EORI DB. </a:t>
            </a:r>
            <a:endParaRPr lang="en-US" sz="1200" dirty="0"/>
          </a:p>
        </p:txBody>
      </p:sp>
      <p:sp>
        <p:nvSpPr>
          <p:cNvPr id="59" name="TextBox 58"/>
          <p:cNvSpPr txBox="1"/>
          <p:nvPr/>
        </p:nvSpPr>
        <p:spPr>
          <a:xfrm>
            <a:off x="7547443" y="5115160"/>
            <a:ext cx="1496651" cy="276999"/>
          </a:xfrm>
          <a:prstGeom prst="rect">
            <a:avLst/>
          </a:prstGeom>
          <a:noFill/>
        </p:spPr>
        <p:txBody>
          <a:bodyPr wrap="square" rtlCol="0">
            <a:spAutoFit/>
          </a:bodyPr>
          <a:lstStyle/>
          <a:p>
            <a:r>
              <a:rPr lang="en-US" sz="1200" b="1" dirty="0" smtClean="0"/>
              <a:t>Legend:</a:t>
            </a:r>
            <a:endParaRPr lang="en-US" sz="1200" b="1" dirty="0"/>
          </a:p>
        </p:txBody>
      </p:sp>
      <p:sp>
        <p:nvSpPr>
          <p:cNvPr id="61" name="TextBox 60"/>
          <p:cNvSpPr txBox="1"/>
          <p:nvPr/>
        </p:nvSpPr>
        <p:spPr>
          <a:xfrm>
            <a:off x="4674217" y="1634323"/>
            <a:ext cx="1035802" cy="646331"/>
          </a:xfrm>
          <a:prstGeom prst="rect">
            <a:avLst/>
          </a:prstGeom>
          <a:noFill/>
        </p:spPr>
        <p:txBody>
          <a:bodyPr wrap="square" rtlCol="0">
            <a:spAutoFit/>
          </a:bodyPr>
          <a:lstStyle/>
          <a:p>
            <a:r>
              <a:rPr lang="en-US" sz="1200" dirty="0" smtClean="0"/>
              <a:t>Apache Server allow specific URLs.</a:t>
            </a: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 name="Title 42"/>
          <p:cNvSpPr>
            <a:spLocks noGrp="1"/>
          </p:cNvSpPr>
          <p:nvPr>
            <p:ph type="title"/>
          </p:nvPr>
        </p:nvSpPr>
        <p:spPr/>
        <p:txBody>
          <a:bodyPr>
            <a:normAutofit/>
          </a:bodyPr>
          <a:lstStyle/>
          <a:p>
            <a:r>
              <a:rPr lang="en-US" sz="2800" dirty="0" smtClean="0"/>
              <a:t>Accepted Certificates</a:t>
            </a:r>
            <a:endParaRPr lang="en-US" sz="2800" dirty="0"/>
          </a:p>
        </p:txBody>
      </p:sp>
      <p:graphicFrame>
        <p:nvGraphicFramePr>
          <p:cNvPr id="23" name="Table 22"/>
          <p:cNvGraphicFramePr>
            <a:graphicFrameLocks noGrp="1"/>
          </p:cNvGraphicFramePr>
          <p:nvPr/>
        </p:nvGraphicFramePr>
        <p:xfrm>
          <a:off x="635024" y="1397000"/>
          <a:ext cx="7772140" cy="2661920"/>
        </p:xfrm>
        <a:graphic>
          <a:graphicData uri="http://schemas.openxmlformats.org/drawingml/2006/table">
            <a:tbl>
              <a:tblPr firstRow="1" bandRow="1">
                <a:tableStyleId>{5C22544A-7EE6-4342-B048-85BDC9FD1C3A}</a:tableStyleId>
              </a:tblPr>
              <a:tblGrid>
                <a:gridCol w="1943035"/>
                <a:gridCol w="2543547"/>
                <a:gridCol w="1808438"/>
                <a:gridCol w="1477120"/>
              </a:tblGrid>
              <a:tr h="370840">
                <a:tc>
                  <a:txBody>
                    <a:bodyPr/>
                    <a:lstStyle/>
                    <a:p>
                      <a:r>
                        <a:rPr lang="en-US" dirty="0" smtClean="0"/>
                        <a:t>Type</a:t>
                      </a:r>
                      <a:endParaRPr lang="en-US" dirty="0"/>
                    </a:p>
                  </a:txBody>
                  <a:tcPr/>
                </a:tc>
                <a:tc>
                  <a:txBody>
                    <a:bodyPr/>
                    <a:lstStyle/>
                    <a:p>
                      <a:r>
                        <a:rPr lang="en-US" dirty="0" smtClean="0"/>
                        <a:t>Policy</a:t>
                      </a:r>
                      <a:r>
                        <a:rPr lang="en-US" baseline="0" dirty="0" smtClean="0"/>
                        <a:t> OID</a:t>
                      </a:r>
                      <a:endParaRPr lang="en-US" dirty="0"/>
                    </a:p>
                  </a:txBody>
                  <a:tcPr/>
                </a:tc>
                <a:tc>
                  <a:txBody>
                    <a:bodyPr/>
                    <a:lstStyle/>
                    <a:p>
                      <a:r>
                        <a:rPr lang="en-US" dirty="0" smtClean="0"/>
                        <a:t>CA</a:t>
                      </a:r>
                      <a:endParaRPr lang="en-US" dirty="0"/>
                    </a:p>
                  </a:txBody>
                  <a:tcPr/>
                </a:tc>
                <a:tc>
                  <a:txBody>
                    <a:bodyPr/>
                    <a:lstStyle/>
                    <a:p>
                      <a:r>
                        <a:rPr lang="en-US" dirty="0" smtClean="0"/>
                        <a:t>Accepted</a:t>
                      </a:r>
                      <a:endParaRPr lang="en-US" dirty="0"/>
                    </a:p>
                  </a:txBody>
                  <a:tcPr/>
                </a:tc>
              </a:tr>
              <a:tr h="370840">
                <a:tc>
                  <a:txBody>
                    <a:bodyPr/>
                    <a:lstStyle/>
                    <a:p>
                      <a:r>
                        <a:rPr lang="en-US" dirty="0" smtClean="0"/>
                        <a:t>P-OCES</a:t>
                      </a:r>
                      <a:endParaRPr lang="en-US" dirty="0"/>
                    </a:p>
                  </a:txBody>
                  <a:tcPr/>
                </a:tc>
                <a:tc>
                  <a:txBody>
                    <a:bodyPr/>
                    <a:lstStyle/>
                    <a:p>
                      <a:r>
                        <a:rPr lang="en-US" dirty="0" smtClean="0"/>
                        <a:t>1.2.208.169.1.1.1.1.x</a:t>
                      </a:r>
                      <a:endParaRPr lang="en-US" dirty="0"/>
                    </a:p>
                  </a:txBody>
                  <a:tcPr/>
                </a:tc>
                <a:tc>
                  <a:txBody>
                    <a:bodyPr/>
                    <a:lstStyle/>
                    <a:p>
                      <a:r>
                        <a:rPr lang="en-US" dirty="0" smtClean="0"/>
                        <a:t>TDC OCES CA</a:t>
                      </a:r>
                      <a:endParaRPr lang="en-US" dirty="0"/>
                    </a:p>
                  </a:txBody>
                  <a:tcPr/>
                </a:tc>
                <a:tc>
                  <a:txBody>
                    <a:bodyPr/>
                    <a:lstStyle/>
                    <a:p>
                      <a:r>
                        <a:rPr lang="en-US" dirty="0" smtClean="0"/>
                        <a:t>No</a:t>
                      </a:r>
                      <a:endParaRPr lang="en-US" dirty="0"/>
                    </a:p>
                  </a:txBody>
                  <a:tcPr/>
                </a:tc>
              </a:tr>
              <a:tr h="370840">
                <a:tc>
                  <a:txBody>
                    <a:bodyPr/>
                    <a:lstStyle/>
                    <a:p>
                      <a:r>
                        <a:rPr lang="en-US" dirty="0" smtClean="0"/>
                        <a:t>M-OCES</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1.2.208.169.1.1.1.2.x</a:t>
                      </a:r>
                    </a:p>
                    <a:p>
                      <a:endParaRPr lang="en-US" dirty="0"/>
                    </a:p>
                  </a:txBody>
                  <a:tcPr/>
                </a:tc>
                <a:tc>
                  <a:txBody>
                    <a:bodyPr/>
                    <a:lstStyle/>
                    <a:p>
                      <a:r>
                        <a:rPr lang="en-US" dirty="0" smtClean="0"/>
                        <a:t>TDC OCES CA</a:t>
                      </a:r>
                      <a:endParaRPr lang="en-US" dirty="0"/>
                    </a:p>
                  </a:txBody>
                  <a:tcPr/>
                </a:tc>
                <a:tc>
                  <a:txBody>
                    <a:bodyPr/>
                    <a:lstStyle/>
                    <a:p>
                      <a:r>
                        <a:rPr lang="en-US" dirty="0" smtClean="0"/>
                        <a:t>Yes</a:t>
                      </a:r>
                      <a:endParaRPr lang="en-US" dirty="0"/>
                    </a:p>
                  </a:txBody>
                  <a:tcPr/>
                </a:tc>
              </a:tr>
              <a:tr h="370840">
                <a:tc>
                  <a:txBody>
                    <a:bodyPr/>
                    <a:lstStyle/>
                    <a:p>
                      <a:r>
                        <a:rPr lang="en-US" dirty="0" smtClean="0"/>
                        <a:t>V-OCES</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1.2.208.169.1.1.1.3.x</a:t>
                      </a: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TDC OCES CA</a:t>
                      </a:r>
                    </a:p>
                    <a:p>
                      <a:endParaRPr lang="en-US" dirty="0"/>
                    </a:p>
                  </a:txBody>
                  <a:tcPr/>
                </a:tc>
                <a:tc>
                  <a:txBody>
                    <a:bodyPr/>
                    <a:lstStyle/>
                    <a:p>
                      <a:r>
                        <a:rPr lang="en-US" dirty="0" smtClean="0"/>
                        <a:t>No</a:t>
                      </a:r>
                      <a:endParaRPr lang="en-US" dirty="0"/>
                    </a:p>
                  </a:txBody>
                  <a:tcPr/>
                </a:tc>
              </a:tr>
              <a:tr h="370840">
                <a:tc>
                  <a:txBody>
                    <a:bodyPr/>
                    <a:lstStyle/>
                    <a:p>
                      <a:r>
                        <a:rPr lang="en-US" dirty="0" smtClean="0"/>
                        <a:t>Closed</a:t>
                      </a:r>
                      <a:r>
                        <a:rPr lang="en-US" baseline="0" dirty="0" smtClean="0"/>
                        <a:t> User Group</a:t>
                      </a:r>
                    </a:p>
                    <a:p>
                      <a:r>
                        <a:rPr lang="en-US" baseline="0" dirty="0" smtClean="0"/>
                        <a:t>(CUG)</a:t>
                      </a:r>
                      <a:endParaRPr lang="en-US" dirty="0"/>
                    </a:p>
                  </a:txBody>
                  <a:tcPr/>
                </a:tc>
                <a:tc>
                  <a:txBody>
                    <a:bodyPr/>
                    <a:lstStyle/>
                    <a:p>
                      <a:r>
                        <a:rPr lang="en-US" dirty="0" smtClean="0"/>
                        <a:t>1.3.6.1.4.1.31313.2.5.1.0</a:t>
                      </a:r>
                      <a:endParaRPr lang="en-US" dirty="0"/>
                    </a:p>
                  </a:txBody>
                  <a:tcPr/>
                </a:tc>
                <a:tc>
                  <a:txBody>
                    <a:bodyPr/>
                    <a:lstStyle/>
                    <a:p>
                      <a:r>
                        <a:rPr lang="en-US" dirty="0" smtClean="0"/>
                        <a:t>TDC Internet Root CA</a:t>
                      </a:r>
                      <a:endParaRPr lang="en-US" dirty="0"/>
                    </a:p>
                  </a:txBody>
                  <a:tcPr/>
                </a:tc>
                <a:tc>
                  <a:txBody>
                    <a:bodyPr/>
                    <a:lstStyle/>
                    <a:p>
                      <a:r>
                        <a:rPr lang="en-US" dirty="0" smtClean="0"/>
                        <a:t>Yes</a:t>
                      </a:r>
                      <a:endParaRPr lang="en-US"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85962" y="985536"/>
          <a:ext cx="8172530" cy="5674360"/>
        </p:xfrm>
        <a:graphic>
          <a:graphicData uri="http://schemas.openxmlformats.org/drawingml/2006/table">
            <a:tbl>
              <a:tblPr firstRow="1" bandRow="1">
                <a:tableStyleId>{5C22544A-7EE6-4342-B048-85BDC9FD1C3A}</a:tableStyleId>
              </a:tblPr>
              <a:tblGrid>
                <a:gridCol w="2125999"/>
                <a:gridCol w="6046531"/>
              </a:tblGrid>
              <a:tr h="370840">
                <a:tc>
                  <a:txBody>
                    <a:bodyPr/>
                    <a:lstStyle/>
                    <a:p>
                      <a:endParaRPr lang="en-US" sz="1200" dirty="0"/>
                    </a:p>
                  </a:txBody>
                  <a:tcPr/>
                </a:tc>
                <a:tc>
                  <a:txBody>
                    <a:bodyPr/>
                    <a:lstStyle/>
                    <a:p>
                      <a:endParaRPr lang="en-US" sz="1200"/>
                    </a:p>
                  </a:txBody>
                  <a:tcPr/>
                </a:tc>
              </a:tr>
              <a:tr h="370840">
                <a:tc>
                  <a:txBody>
                    <a:bodyPr/>
                    <a:lstStyle/>
                    <a:p>
                      <a:endParaRPr lang="en-US" sz="1200" dirty="0" smtClean="0"/>
                    </a:p>
                    <a:p>
                      <a:endParaRPr lang="en-US" sz="1200" dirty="0" smtClean="0"/>
                    </a:p>
                    <a:p>
                      <a:endParaRPr lang="en-US" sz="1200" dirty="0" smtClean="0"/>
                    </a:p>
                    <a:p>
                      <a:endParaRPr lang="en-US" sz="1200" dirty="0"/>
                    </a:p>
                  </a:txBody>
                  <a:tcPr/>
                </a:tc>
                <a:tc>
                  <a:txBody>
                    <a:bodyPr/>
                    <a:lstStyle/>
                    <a:p>
                      <a:r>
                        <a:rPr lang="en-US" sz="1200" dirty="0" smtClean="0"/>
                        <a:t>Out</a:t>
                      </a:r>
                      <a:r>
                        <a:rPr lang="en-US" sz="1200" baseline="0" dirty="0" smtClean="0"/>
                        <a:t> of the box (WebLogic Server) Security Provider that can assert X.509 tokens. This asserter is executed when the WebLogic Domain is configured with 2-way SSL and the user access a secure URL. This component handles all generic certificate validation (e.g. expiration) and handles digest detection and prevention.</a:t>
                      </a:r>
                      <a:endParaRPr lang="en-US" sz="1200" dirty="0"/>
                    </a:p>
                  </a:txBody>
                  <a:tcPr/>
                </a:tc>
              </a:tr>
              <a:tr h="370840">
                <a:tc>
                  <a:txBody>
                    <a:bodyPr/>
                    <a:lstStyle/>
                    <a:p>
                      <a:endParaRPr lang="en-US" sz="1200" dirty="0"/>
                    </a:p>
                  </a:txBody>
                  <a:tcPr/>
                </a:tc>
                <a:tc>
                  <a:txBody>
                    <a:bodyPr/>
                    <a:lstStyle/>
                    <a:p>
                      <a:r>
                        <a:rPr lang="en-US" sz="1200" dirty="0" smtClean="0"/>
                        <a:t>This</a:t>
                      </a:r>
                      <a:r>
                        <a:rPr lang="en-US" sz="1200" baseline="0" dirty="0" smtClean="0"/>
                        <a:t> component is executed from the Default Identity Asserter and handles all the specific logic related to MOCES and CUG certificates:</a:t>
                      </a:r>
                    </a:p>
                    <a:p>
                      <a:pPr>
                        <a:buFontTx/>
                        <a:buChar char="-"/>
                      </a:pPr>
                      <a:r>
                        <a:rPr lang="en-US" sz="1200" baseline="0" dirty="0" smtClean="0"/>
                        <a:t> Extracts relevant fields from the Subject, e.g. CVR and EORI number.</a:t>
                      </a:r>
                    </a:p>
                    <a:p>
                      <a:pPr>
                        <a:buFontTx/>
                        <a:buChar char="-"/>
                      </a:pPr>
                      <a:r>
                        <a:rPr lang="en-US" sz="1200" baseline="0" dirty="0" smtClean="0"/>
                        <a:t> Checks that the Policy OID matches that of MOCES and CUG certificates.</a:t>
                      </a:r>
                    </a:p>
                    <a:p>
                      <a:pPr>
                        <a:buFontTx/>
                        <a:buChar char="-"/>
                      </a:pPr>
                      <a:r>
                        <a:rPr lang="en-US" sz="1200" baseline="0" dirty="0" smtClean="0"/>
                        <a:t> Checks for forged CUG certificates and checks against other rules.</a:t>
                      </a:r>
                    </a:p>
                    <a:p>
                      <a:pPr>
                        <a:buFontTx/>
                        <a:buChar char="-"/>
                      </a:pPr>
                      <a:r>
                        <a:rPr lang="en-US" sz="1200" baseline="0" dirty="0" smtClean="0"/>
                        <a:t> Check against Revocation Lists (that are cached for a period of time that can be configured).</a:t>
                      </a:r>
                    </a:p>
                    <a:p>
                      <a:pPr>
                        <a:buFontTx/>
                        <a:buNone/>
                      </a:pPr>
                      <a:endParaRPr lang="en-US" sz="1200" baseline="0" dirty="0" smtClean="0"/>
                    </a:p>
                    <a:p>
                      <a:pPr>
                        <a:buFontTx/>
                        <a:buNone/>
                      </a:pPr>
                      <a:r>
                        <a:rPr lang="en-US" sz="1200" baseline="0" dirty="0" smtClean="0"/>
                        <a:t>This component produces a subject name that is passed on to the Custom Authentication Provider for further processing. If the certificate for some reason cannot be processed, this component returns null. If null the security realm will not create a security context.</a:t>
                      </a:r>
                    </a:p>
                    <a:p>
                      <a:pPr>
                        <a:buFontTx/>
                        <a:buNone/>
                      </a:pPr>
                      <a:endParaRPr lang="en-US" sz="1200" baseline="0" dirty="0" smtClean="0"/>
                    </a:p>
                    <a:p>
                      <a:pPr>
                        <a:buFontTx/>
                        <a:buNone/>
                      </a:pPr>
                      <a:r>
                        <a:rPr lang="en-US" sz="1200" baseline="0" dirty="0" smtClean="0"/>
                        <a:t>Together with Default Identity Asserter this component handles the certificate processing. </a:t>
                      </a:r>
                      <a:endParaRPr lang="en-US" sz="1200" dirty="0"/>
                    </a:p>
                  </a:txBody>
                  <a:tcPr/>
                </a:tc>
              </a:tr>
              <a:tr h="370840">
                <a:tc>
                  <a:txBody>
                    <a:bodyPr/>
                    <a:lstStyle/>
                    <a:p>
                      <a:endParaRPr lang="en-US" sz="1200" dirty="0"/>
                    </a:p>
                  </a:txBody>
                  <a:tcPr/>
                </a:tc>
                <a:tc>
                  <a:txBody>
                    <a:bodyPr/>
                    <a:lstStyle/>
                    <a:p>
                      <a:r>
                        <a:rPr lang="en-US" sz="1200" dirty="0" smtClean="0"/>
                        <a:t>This component takes</a:t>
                      </a:r>
                      <a:r>
                        <a:rPr lang="en-US" sz="1200" baseline="0" dirty="0" smtClean="0"/>
                        <a:t> the subject name that is provided by the Custom X509 </a:t>
                      </a:r>
                      <a:r>
                        <a:rPr lang="en-US" sz="1200" baseline="0" dirty="0" err="1" smtClean="0"/>
                        <a:t>Mapper</a:t>
                      </a:r>
                      <a:r>
                        <a:rPr lang="en-US" sz="1200" baseline="0" dirty="0" smtClean="0"/>
                        <a:t> and creates a Security Context with relevant attributes that is served to the portal application and will be propagated to backend services. </a:t>
                      </a:r>
                    </a:p>
                    <a:p>
                      <a:endParaRPr lang="en-US" sz="1200" baseline="0" dirty="0" smtClean="0"/>
                    </a:p>
                    <a:p>
                      <a:r>
                        <a:rPr lang="en-US" sz="1200" baseline="0" dirty="0" smtClean="0"/>
                        <a:t>For foreign companies this component validates the EORI number that is provided in the certificate against </a:t>
                      </a:r>
                      <a:r>
                        <a:rPr lang="en-US" sz="1200" baseline="0" dirty="0" err="1" smtClean="0"/>
                        <a:t>SKAT’s</a:t>
                      </a:r>
                      <a:r>
                        <a:rPr lang="en-US" sz="1200" baseline="0" dirty="0" smtClean="0"/>
                        <a:t> database with EORI numbers.</a:t>
                      </a:r>
                      <a:endParaRPr lang="en-US" sz="1200" dirty="0"/>
                    </a:p>
                  </a:txBody>
                  <a:tcPr/>
                </a:tc>
              </a:tr>
              <a:tr h="370840">
                <a:tc>
                  <a:txBody>
                    <a:bodyPr/>
                    <a:lstStyle/>
                    <a:p>
                      <a:endParaRPr lang="en-US" sz="1200" dirty="0"/>
                    </a:p>
                  </a:txBody>
                  <a:tcPr/>
                </a:tc>
                <a:tc>
                  <a:txBody>
                    <a:bodyPr/>
                    <a:lstStyle/>
                    <a:p>
                      <a:r>
                        <a:rPr lang="en-US" sz="1200" dirty="0" smtClean="0"/>
                        <a:t>This</a:t>
                      </a:r>
                      <a:r>
                        <a:rPr lang="en-US" sz="1200" baseline="0" dirty="0" smtClean="0"/>
                        <a:t> component maps the Security Context that was the outcome of the authentication process to application roles. This component is run post authentication.</a:t>
                      </a:r>
                    </a:p>
                    <a:p>
                      <a:endParaRPr lang="en-US" sz="1200" baseline="0" dirty="0" smtClean="0"/>
                    </a:p>
                    <a:p>
                      <a:r>
                        <a:rPr lang="en-US" sz="1200" baseline="0" dirty="0" smtClean="0"/>
                        <a:t>For DK </a:t>
                      </a:r>
                      <a:r>
                        <a:rPr lang="en-US" sz="1200" u="sng" baseline="0" dirty="0" smtClean="0"/>
                        <a:t>and</a:t>
                      </a:r>
                      <a:r>
                        <a:rPr lang="en-US" sz="1200" baseline="0" dirty="0" smtClean="0"/>
                        <a:t> foreign companies this component validates the EORI number that is provided in the certificate against </a:t>
                      </a:r>
                      <a:r>
                        <a:rPr lang="en-US" sz="1200" baseline="0" dirty="0" err="1" smtClean="0"/>
                        <a:t>SKAT’s</a:t>
                      </a:r>
                      <a:r>
                        <a:rPr lang="en-US" sz="1200" baseline="0" dirty="0" smtClean="0"/>
                        <a:t> database with EORI numbers.</a:t>
                      </a:r>
                      <a:endParaRPr lang="en-US" sz="1200" dirty="0"/>
                    </a:p>
                  </a:txBody>
                  <a:tcPr/>
                </a:tc>
              </a:tr>
            </a:tbl>
          </a:graphicData>
        </a:graphic>
      </p:graphicFrame>
      <p:sp>
        <p:nvSpPr>
          <p:cNvPr id="2" name="Rounded Rectangle 1"/>
          <p:cNvSpPr/>
          <p:nvPr/>
        </p:nvSpPr>
        <p:spPr>
          <a:xfrm>
            <a:off x="534452" y="1493726"/>
            <a:ext cx="1326364" cy="57276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Default</a:t>
            </a:r>
          </a:p>
          <a:p>
            <a:pPr algn="ctr"/>
            <a:r>
              <a:rPr lang="en-US" sz="1050" dirty="0" smtClean="0"/>
              <a:t>Identity</a:t>
            </a:r>
          </a:p>
          <a:p>
            <a:pPr algn="ctr"/>
            <a:r>
              <a:rPr lang="en-US" sz="1050" dirty="0" smtClean="0"/>
              <a:t>Asserter (X509)</a:t>
            </a:r>
            <a:endParaRPr lang="en-US" sz="1050" dirty="0"/>
          </a:p>
        </p:txBody>
      </p:sp>
      <p:sp>
        <p:nvSpPr>
          <p:cNvPr id="5" name="Rounded Rectangle 4"/>
          <p:cNvSpPr/>
          <p:nvPr/>
        </p:nvSpPr>
        <p:spPr>
          <a:xfrm>
            <a:off x="534452" y="2349683"/>
            <a:ext cx="884242" cy="572762"/>
          </a:xfrm>
          <a:prstGeom prst="roundRect">
            <a:avLst/>
          </a:prstGeom>
          <a:ln w="25400" cap="flat" cmpd="sng" algn="ctr">
            <a:solidFill>
              <a:schemeClr val="accent1"/>
            </a:solidFill>
            <a:prstDash val="dash"/>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Custom</a:t>
            </a:r>
          </a:p>
          <a:p>
            <a:pPr algn="ctr"/>
            <a:r>
              <a:rPr lang="en-US" sz="1050" dirty="0" smtClean="0"/>
              <a:t>X509 </a:t>
            </a:r>
            <a:r>
              <a:rPr lang="en-US" sz="1050" dirty="0" err="1" smtClean="0"/>
              <a:t>Mapper</a:t>
            </a:r>
            <a:endParaRPr lang="en-US" sz="1050" dirty="0"/>
          </a:p>
        </p:txBody>
      </p:sp>
      <p:sp>
        <p:nvSpPr>
          <p:cNvPr id="6" name="Rounded Rectangle 5"/>
          <p:cNvSpPr/>
          <p:nvPr/>
        </p:nvSpPr>
        <p:spPr>
          <a:xfrm>
            <a:off x="449523" y="4532654"/>
            <a:ext cx="1210537" cy="572762"/>
          </a:xfrm>
          <a:prstGeom prst="roundRect">
            <a:avLst/>
          </a:prstGeom>
          <a:ln w="25400" cap="flat" cmpd="sng" algn="ctr">
            <a:solidFill>
              <a:schemeClr val="accent1"/>
            </a:solidFill>
            <a:prstDash val="dash"/>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Custom ICS </a:t>
            </a:r>
          </a:p>
          <a:p>
            <a:pPr algn="ctr"/>
            <a:r>
              <a:rPr lang="en-US" sz="1050" dirty="0" smtClean="0"/>
              <a:t>Authentication</a:t>
            </a:r>
          </a:p>
          <a:p>
            <a:pPr algn="ctr"/>
            <a:r>
              <a:rPr lang="en-US" sz="1050" dirty="0" smtClean="0"/>
              <a:t>Provider</a:t>
            </a:r>
            <a:endParaRPr lang="en-US" sz="1050" dirty="0"/>
          </a:p>
        </p:txBody>
      </p:sp>
      <p:sp>
        <p:nvSpPr>
          <p:cNvPr id="8" name="Rounded Rectangle 7"/>
          <p:cNvSpPr/>
          <p:nvPr/>
        </p:nvSpPr>
        <p:spPr>
          <a:xfrm>
            <a:off x="449523" y="5730184"/>
            <a:ext cx="1210537" cy="572762"/>
          </a:xfrm>
          <a:prstGeom prst="roundRect">
            <a:avLst/>
          </a:prstGeom>
          <a:ln w="25400" cap="flat" cmpd="sng" algn="ctr">
            <a:solidFill>
              <a:schemeClr val="accent1"/>
            </a:solidFill>
            <a:prstDash val="dash"/>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Custom ICS </a:t>
            </a:r>
          </a:p>
          <a:p>
            <a:pPr algn="ctr"/>
            <a:r>
              <a:rPr lang="en-US" sz="1050" dirty="0" err="1" smtClean="0"/>
              <a:t>RoleMapping</a:t>
            </a:r>
            <a:endParaRPr lang="en-US" sz="1050" dirty="0" smtClean="0"/>
          </a:p>
          <a:p>
            <a:pPr algn="ctr"/>
            <a:r>
              <a:rPr lang="en-US" sz="1050" dirty="0" smtClean="0"/>
              <a:t>Provider</a:t>
            </a:r>
            <a:endParaRPr lang="en-US" sz="1050" dirty="0"/>
          </a:p>
        </p:txBody>
      </p:sp>
      <p:sp>
        <p:nvSpPr>
          <p:cNvPr id="9" name="Title 8"/>
          <p:cNvSpPr>
            <a:spLocks noGrp="1"/>
          </p:cNvSpPr>
          <p:nvPr>
            <p:ph type="title"/>
          </p:nvPr>
        </p:nvSpPr>
        <p:spPr/>
        <p:txBody>
          <a:bodyPr anchor="t">
            <a:normAutofit/>
          </a:bodyPr>
          <a:lstStyle/>
          <a:p>
            <a:r>
              <a:rPr lang="en-US" sz="2800" dirty="0" smtClean="0"/>
              <a:t>Key components</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524584" y="1424591"/>
          <a:ext cx="7772144" cy="5217160"/>
        </p:xfrm>
        <a:graphic>
          <a:graphicData uri="http://schemas.openxmlformats.org/drawingml/2006/table">
            <a:tbl>
              <a:tblPr firstRow="1" bandRow="1">
                <a:tableStyleId>{5C22544A-7EE6-4342-B048-85BDC9FD1C3A}</a:tableStyleId>
              </a:tblPr>
              <a:tblGrid>
                <a:gridCol w="731659"/>
                <a:gridCol w="2112145"/>
                <a:gridCol w="2691949"/>
                <a:gridCol w="2236391"/>
              </a:tblGrid>
              <a:tr h="370840">
                <a:tc>
                  <a:txBody>
                    <a:bodyPr/>
                    <a:lstStyle/>
                    <a:p>
                      <a:endParaRPr lang="en-US" dirty="0"/>
                    </a:p>
                  </a:txBody>
                  <a:tcPr>
                    <a:lnL w="12700" cmpd="sng">
                      <a:noFill/>
                    </a:lnL>
                    <a:lnT w="12700" cmpd="sng">
                      <a:noFill/>
                    </a:lnT>
                    <a:noFill/>
                  </a:tcPr>
                </a:tc>
                <a:tc>
                  <a:txBody>
                    <a:bodyPr/>
                    <a:lstStyle/>
                    <a:p>
                      <a:r>
                        <a:rPr lang="en-US" dirty="0" smtClean="0"/>
                        <a:t>Client</a:t>
                      </a:r>
                      <a:r>
                        <a:rPr lang="en-US" baseline="0" dirty="0" smtClean="0"/>
                        <a:t> Browser</a:t>
                      </a:r>
                      <a:endParaRPr lang="en-US" dirty="0"/>
                    </a:p>
                  </a:txBody>
                  <a:tcPr/>
                </a:tc>
                <a:tc>
                  <a:txBody>
                    <a:bodyPr/>
                    <a:lstStyle/>
                    <a:p>
                      <a:r>
                        <a:rPr lang="en-US" dirty="0" smtClean="0"/>
                        <a:t>Apache HTTPD</a:t>
                      </a:r>
                      <a:r>
                        <a:rPr lang="en-US" baseline="0" dirty="0" smtClean="0"/>
                        <a:t> Server</a:t>
                      </a:r>
                      <a:endParaRPr lang="en-US" dirty="0"/>
                    </a:p>
                  </a:txBody>
                  <a:tcPr/>
                </a:tc>
                <a:tc>
                  <a:txBody>
                    <a:bodyPr/>
                    <a:lstStyle/>
                    <a:p>
                      <a:r>
                        <a:rPr lang="en-US" dirty="0" smtClean="0"/>
                        <a:t>WebLogic Server</a:t>
                      </a:r>
                      <a:endParaRPr lang="en-US" dirty="0"/>
                    </a:p>
                  </a:txBody>
                  <a:tcPr/>
                </a:tc>
              </a:tr>
              <a:tr h="370840">
                <a:tc>
                  <a:txBody>
                    <a:bodyPr/>
                    <a:lstStyle/>
                    <a:p>
                      <a:pPr algn="ctr"/>
                      <a:r>
                        <a:rPr lang="en-US" dirty="0" smtClean="0"/>
                        <a:t>Identity</a:t>
                      </a:r>
                    </a:p>
                  </a:txBody>
                  <a:tcPr vert="vert270"/>
                </a:tc>
                <a:tc>
                  <a:txBody>
                    <a:bodyPr/>
                    <a:lstStyle/>
                    <a:p>
                      <a:endParaRPr lang="en-US" dirty="0" smtClean="0"/>
                    </a:p>
                    <a:p>
                      <a:endParaRPr lang="en-US" dirty="0" smtClean="0"/>
                    </a:p>
                    <a:p>
                      <a:endParaRPr lang="en-US" dirty="0" smtClean="0"/>
                    </a:p>
                    <a:p>
                      <a:endParaRPr lang="en-US" dirty="0"/>
                    </a:p>
                  </a:txBody>
                  <a:tcPr/>
                </a:tc>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a:p>
                  </a:txBody>
                  <a:tcPr/>
                </a:tc>
              </a:tr>
              <a:tr h="370840">
                <a:tc>
                  <a:txBody>
                    <a:bodyPr/>
                    <a:lstStyle/>
                    <a:p>
                      <a:pPr algn="ctr"/>
                      <a:r>
                        <a:rPr lang="en-US" dirty="0" smtClean="0"/>
                        <a:t>Trust</a:t>
                      </a:r>
                      <a:endParaRPr lang="en-US" dirty="0"/>
                    </a:p>
                  </a:txBody>
                  <a:tcPr vert="vert270"/>
                </a:tc>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smtClean="0"/>
                    </a:p>
                    <a:p>
                      <a:endParaRPr lang="en-US" dirty="0" smtClean="0"/>
                    </a:p>
                    <a:p>
                      <a:endParaRPr lang="en-US" dirty="0"/>
                    </a:p>
                  </a:txBody>
                  <a:tcPr/>
                </a:tc>
                <a:tc>
                  <a:txBody>
                    <a:bodyPr/>
                    <a:lstStyle/>
                    <a:p>
                      <a:endParaRPr lang="en-US" dirty="0"/>
                    </a:p>
                  </a:txBody>
                  <a:tcPr/>
                </a:tc>
              </a:tr>
            </a:tbl>
          </a:graphicData>
        </a:graphic>
      </p:graphicFrame>
      <p:grpSp>
        <p:nvGrpSpPr>
          <p:cNvPr id="6" name="Group 5"/>
          <p:cNvGrpSpPr/>
          <p:nvPr/>
        </p:nvGrpSpPr>
        <p:grpSpPr>
          <a:xfrm>
            <a:off x="1352174" y="2139869"/>
            <a:ext cx="1796040" cy="1103456"/>
            <a:chOff x="1352174" y="1863345"/>
            <a:chExt cx="1796040" cy="1103456"/>
          </a:xfrm>
        </p:grpSpPr>
        <p:sp>
          <p:nvSpPr>
            <p:cNvPr id="4" name="Rectangle 3"/>
            <p:cNvSpPr/>
            <p:nvPr/>
          </p:nvSpPr>
          <p:spPr>
            <a:xfrm>
              <a:off x="1352174" y="2415073"/>
              <a:ext cx="1796040" cy="551728"/>
            </a:xfrm>
            <a:prstGeom prst="rect">
              <a:avLst/>
            </a:prstGeom>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TDC Internet Root CA</a:t>
              </a:r>
              <a:endParaRPr lang="en-US" dirty="0">
                <a:solidFill>
                  <a:schemeClr val="dk1"/>
                </a:solidFill>
              </a:endParaRPr>
            </a:p>
          </p:txBody>
        </p:sp>
        <p:sp>
          <p:nvSpPr>
            <p:cNvPr id="5" name="Rectangle 4"/>
            <p:cNvSpPr/>
            <p:nvPr/>
          </p:nvSpPr>
          <p:spPr>
            <a:xfrm>
              <a:off x="1352174" y="1863345"/>
              <a:ext cx="1796040" cy="551728"/>
            </a:xfrm>
            <a:prstGeom prst="rect">
              <a:avLst/>
            </a:prstGeom>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CUG Certificate</a:t>
              </a:r>
              <a:endParaRPr lang="en-US" dirty="0">
                <a:solidFill>
                  <a:schemeClr val="dk1"/>
                </a:solidFill>
              </a:endParaRPr>
            </a:p>
          </p:txBody>
        </p:sp>
      </p:grpSp>
      <p:grpSp>
        <p:nvGrpSpPr>
          <p:cNvPr id="7" name="Group 6"/>
          <p:cNvGrpSpPr/>
          <p:nvPr/>
        </p:nvGrpSpPr>
        <p:grpSpPr>
          <a:xfrm>
            <a:off x="3823245" y="3450838"/>
            <a:ext cx="1796040" cy="1103456"/>
            <a:chOff x="1352174" y="1863345"/>
            <a:chExt cx="1796040" cy="1103456"/>
          </a:xfrm>
        </p:grpSpPr>
        <p:sp>
          <p:nvSpPr>
            <p:cNvPr id="8" name="Rectangle 7"/>
            <p:cNvSpPr/>
            <p:nvPr/>
          </p:nvSpPr>
          <p:spPr>
            <a:xfrm>
              <a:off x="1352174" y="2415073"/>
              <a:ext cx="1796040" cy="551728"/>
            </a:xfrm>
            <a:prstGeom prst="rect">
              <a:avLst/>
            </a:prstGeom>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SSL CA</a:t>
              </a:r>
              <a:endParaRPr lang="en-US" dirty="0">
                <a:solidFill>
                  <a:schemeClr val="dk1"/>
                </a:solidFill>
              </a:endParaRPr>
            </a:p>
          </p:txBody>
        </p:sp>
        <p:sp>
          <p:nvSpPr>
            <p:cNvPr id="9" name="Rectangle 8"/>
            <p:cNvSpPr/>
            <p:nvPr/>
          </p:nvSpPr>
          <p:spPr>
            <a:xfrm>
              <a:off x="1352174" y="1863345"/>
              <a:ext cx="1796040" cy="551728"/>
            </a:xfrm>
            <a:prstGeom prst="rect">
              <a:avLst/>
            </a:prstGeom>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ICS.SKAT.DK</a:t>
              </a:r>
              <a:endParaRPr lang="en-US" dirty="0">
                <a:solidFill>
                  <a:schemeClr val="dk1"/>
                </a:solidFill>
              </a:endParaRPr>
            </a:p>
          </p:txBody>
        </p:sp>
      </p:grpSp>
      <p:sp>
        <p:nvSpPr>
          <p:cNvPr id="13" name="Rectangle 12"/>
          <p:cNvSpPr/>
          <p:nvPr/>
        </p:nvSpPr>
        <p:spPr>
          <a:xfrm>
            <a:off x="6266549" y="5805043"/>
            <a:ext cx="1796040" cy="551728"/>
          </a:xfrm>
          <a:prstGeom prst="rect">
            <a:avLst/>
          </a:prstGeom>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TDC OCES CA</a:t>
            </a:r>
          </a:p>
        </p:txBody>
      </p:sp>
      <p:sp>
        <p:nvSpPr>
          <p:cNvPr id="14" name="Rectangle 13"/>
          <p:cNvSpPr/>
          <p:nvPr/>
        </p:nvSpPr>
        <p:spPr>
          <a:xfrm>
            <a:off x="6266549" y="5071432"/>
            <a:ext cx="1796040" cy="551728"/>
          </a:xfrm>
          <a:prstGeom prst="rect">
            <a:avLst/>
          </a:prstGeom>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TDC Internet Root CA</a:t>
            </a:r>
          </a:p>
        </p:txBody>
      </p:sp>
      <p:sp>
        <p:nvSpPr>
          <p:cNvPr id="16" name="Rectangle 15"/>
          <p:cNvSpPr/>
          <p:nvPr/>
        </p:nvSpPr>
        <p:spPr>
          <a:xfrm>
            <a:off x="1352174" y="5529179"/>
            <a:ext cx="1796040" cy="551728"/>
          </a:xfrm>
          <a:prstGeom prst="rect">
            <a:avLst/>
          </a:prstGeom>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SSL CA</a:t>
            </a:r>
            <a:endParaRPr lang="en-US" dirty="0">
              <a:solidFill>
                <a:schemeClr val="dk1"/>
              </a:solidFill>
            </a:endParaRPr>
          </a:p>
        </p:txBody>
      </p:sp>
      <p:cxnSp>
        <p:nvCxnSpPr>
          <p:cNvPr id="22" name="Curved Connector 21"/>
          <p:cNvCxnSpPr>
            <a:stCxn id="16" idx="0"/>
          </p:cNvCxnSpPr>
          <p:nvPr/>
        </p:nvCxnSpPr>
        <p:spPr>
          <a:xfrm rot="5400000" flipH="1" flipV="1">
            <a:off x="1914955" y="4061942"/>
            <a:ext cx="1802476" cy="1131998"/>
          </a:xfrm>
          <a:prstGeom prst="curvedConnector3">
            <a:avLst>
              <a:gd name="adj1" fmla="val 50000"/>
            </a:avLst>
          </a:prstGeom>
          <a:ln w="25400" cap="flat" cmpd="sng" algn="ctr">
            <a:solidFill>
              <a:schemeClr val="accent1"/>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rot="10800000" flipV="1">
            <a:off x="3382193" y="3726702"/>
            <a:ext cx="441052" cy="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3148214" y="2415733"/>
            <a:ext cx="292592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Curved Connector 33"/>
          <p:cNvCxnSpPr>
            <a:stCxn id="14" idx="0"/>
          </p:cNvCxnSpPr>
          <p:nvPr/>
        </p:nvCxnSpPr>
        <p:spPr>
          <a:xfrm rot="16200000" flipV="1">
            <a:off x="5292302" y="3199164"/>
            <a:ext cx="2654110" cy="1090425"/>
          </a:xfrm>
          <a:prstGeom prst="curvedConnector3">
            <a:avLst>
              <a:gd name="adj1" fmla="val 50000"/>
            </a:avLst>
          </a:prstGeom>
          <a:ln w="25400" cap="flat" cmpd="sng" algn="ctr">
            <a:solidFill>
              <a:schemeClr val="accent1"/>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5763700" y="2107956"/>
            <a:ext cx="2121093" cy="307777"/>
          </a:xfrm>
          <a:prstGeom prst="rect">
            <a:avLst/>
          </a:prstGeom>
          <a:noFill/>
        </p:spPr>
        <p:txBody>
          <a:bodyPr wrap="none" rtlCol="0">
            <a:spAutoFit/>
          </a:bodyPr>
          <a:lstStyle/>
          <a:p>
            <a:r>
              <a:rPr lang="en-US" sz="1400" dirty="0"/>
              <a:t>2</a:t>
            </a:r>
            <a:r>
              <a:rPr lang="en-US" sz="1400" dirty="0" smtClean="0"/>
              <a:t>-way: to WebLogic Server</a:t>
            </a:r>
            <a:endParaRPr lang="en-US" sz="1400" dirty="0"/>
          </a:p>
        </p:txBody>
      </p:sp>
      <p:sp>
        <p:nvSpPr>
          <p:cNvPr id="39" name="TextBox 38"/>
          <p:cNvSpPr txBox="1"/>
          <p:nvPr/>
        </p:nvSpPr>
        <p:spPr>
          <a:xfrm>
            <a:off x="2250194" y="3418928"/>
            <a:ext cx="1505540" cy="307777"/>
          </a:xfrm>
          <a:prstGeom prst="rect">
            <a:avLst/>
          </a:prstGeom>
          <a:noFill/>
        </p:spPr>
        <p:txBody>
          <a:bodyPr wrap="none" rtlCol="0">
            <a:spAutoFit/>
          </a:bodyPr>
          <a:lstStyle/>
          <a:p>
            <a:r>
              <a:rPr lang="en-US" sz="1400" dirty="0" smtClean="0"/>
              <a:t>1-way: to Browser</a:t>
            </a:r>
            <a:endParaRPr lang="en-US" sz="1400" dirty="0"/>
          </a:p>
        </p:txBody>
      </p:sp>
      <p:sp>
        <p:nvSpPr>
          <p:cNvPr id="40" name="TextBox 39"/>
          <p:cNvSpPr txBox="1"/>
          <p:nvPr/>
        </p:nvSpPr>
        <p:spPr>
          <a:xfrm>
            <a:off x="6514732" y="3417790"/>
            <a:ext cx="1439711" cy="938719"/>
          </a:xfrm>
          <a:prstGeom prst="rect">
            <a:avLst/>
          </a:prstGeom>
          <a:noFill/>
        </p:spPr>
        <p:txBody>
          <a:bodyPr wrap="none" rtlCol="0">
            <a:spAutoFit/>
          </a:bodyPr>
          <a:lstStyle/>
          <a:p>
            <a:r>
              <a:rPr lang="en-US" sz="1100" dirty="0" smtClean="0"/>
              <a:t>Certificate must be </a:t>
            </a:r>
          </a:p>
          <a:p>
            <a:r>
              <a:rPr lang="en-US" sz="1100" dirty="0" smtClean="0"/>
              <a:t>trusted. Only allow </a:t>
            </a:r>
          </a:p>
          <a:p>
            <a:r>
              <a:rPr lang="en-US" sz="1100" dirty="0" smtClean="0"/>
              <a:t>Certificates issued by</a:t>
            </a:r>
          </a:p>
          <a:p>
            <a:r>
              <a:rPr lang="en-US" sz="1100" dirty="0" err="1" smtClean="0"/>
              <a:t>CAs</a:t>
            </a:r>
            <a:r>
              <a:rPr lang="en-US" sz="1100" dirty="0" smtClean="0"/>
              <a:t> in WebLogic Trust </a:t>
            </a:r>
          </a:p>
          <a:p>
            <a:r>
              <a:rPr lang="en-US" sz="1100" dirty="0" smtClean="0"/>
              <a:t>Store </a:t>
            </a:r>
            <a:endParaRPr lang="en-US" sz="1100" dirty="0"/>
          </a:p>
        </p:txBody>
      </p:sp>
      <p:sp>
        <p:nvSpPr>
          <p:cNvPr id="41" name="TextBox 40"/>
          <p:cNvSpPr txBox="1"/>
          <p:nvPr/>
        </p:nvSpPr>
        <p:spPr>
          <a:xfrm>
            <a:off x="1352174" y="4132713"/>
            <a:ext cx="1454244" cy="938719"/>
          </a:xfrm>
          <a:prstGeom prst="rect">
            <a:avLst/>
          </a:prstGeom>
          <a:noFill/>
        </p:spPr>
        <p:txBody>
          <a:bodyPr wrap="none" rtlCol="0">
            <a:spAutoFit/>
          </a:bodyPr>
          <a:lstStyle/>
          <a:p>
            <a:r>
              <a:rPr lang="en-US" sz="1100" dirty="0" smtClean="0"/>
              <a:t>Certificate must be </a:t>
            </a:r>
          </a:p>
          <a:p>
            <a:r>
              <a:rPr lang="en-US" sz="1100" dirty="0" smtClean="0"/>
              <a:t>trusted. Only allow </a:t>
            </a:r>
          </a:p>
          <a:p>
            <a:r>
              <a:rPr lang="en-US" sz="1100" dirty="0" smtClean="0"/>
              <a:t>Certificates issued by</a:t>
            </a:r>
          </a:p>
          <a:p>
            <a:r>
              <a:rPr lang="en-US" sz="1100" dirty="0" smtClean="0"/>
              <a:t>CA in Browser list of </a:t>
            </a:r>
          </a:p>
          <a:p>
            <a:r>
              <a:rPr lang="en-US" sz="1100" dirty="0" smtClean="0"/>
              <a:t>certificate authorities.</a:t>
            </a:r>
          </a:p>
        </p:txBody>
      </p:sp>
      <p:sp>
        <p:nvSpPr>
          <p:cNvPr id="42" name="TextBox 41"/>
          <p:cNvSpPr txBox="1"/>
          <p:nvPr/>
        </p:nvSpPr>
        <p:spPr>
          <a:xfrm>
            <a:off x="3561636" y="2004288"/>
            <a:ext cx="2228651" cy="1446550"/>
          </a:xfrm>
          <a:prstGeom prst="rect">
            <a:avLst/>
          </a:prstGeom>
          <a:noFill/>
        </p:spPr>
        <p:txBody>
          <a:bodyPr wrap="none" rtlCol="0">
            <a:spAutoFit/>
          </a:bodyPr>
          <a:lstStyle/>
          <a:p>
            <a:r>
              <a:rPr lang="en-US" sz="1100" dirty="0" smtClean="0"/>
              <a:t>The mod_wl_22.so </a:t>
            </a:r>
            <a:r>
              <a:rPr lang="en-US" sz="1100" dirty="0" err="1" smtClean="0"/>
              <a:t>plugin</a:t>
            </a:r>
            <a:r>
              <a:rPr lang="en-US" sz="1100" dirty="0" smtClean="0"/>
              <a:t> </a:t>
            </a:r>
          </a:p>
          <a:p>
            <a:r>
              <a:rPr lang="en-US" sz="1100" dirty="0" smtClean="0"/>
              <a:t>Passes on the client browser</a:t>
            </a:r>
          </a:p>
          <a:p>
            <a:r>
              <a:rPr lang="en-US" sz="1100" dirty="0" smtClean="0"/>
              <a:t>Certificate to the WebLogic </a:t>
            </a:r>
          </a:p>
          <a:p>
            <a:r>
              <a:rPr lang="en-US" sz="1100" dirty="0" smtClean="0"/>
              <a:t>Server via a HTTP known to</a:t>
            </a:r>
          </a:p>
          <a:p>
            <a:r>
              <a:rPr lang="en-US" sz="1100" dirty="0" smtClean="0"/>
              <a:t>WebLogic. The connection between</a:t>
            </a:r>
          </a:p>
          <a:p>
            <a:r>
              <a:rPr lang="en-US" sz="1100" dirty="0" smtClean="0"/>
              <a:t>The Apache and WebLogic server is </a:t>
            </a:r>
          </a:p>
          <a:p>
            <a:r>
              <a:rPr lang="en-US" sz="1100" dirty="0" smtClean="0"/>
              <a:t>SSL – a new SSL connection.</a:t>
            </a:r>
          </a:p>
          <a:p>
            <a:endParaRPr lang="en-US" sz="1100" dirty="0" smtClean="0"/>
          </a:p>
        </p:txBody>
      </p:sp>
      <p:sp>
        <p:nvSpPr>
          <p:cNvPr id="43" name="Title 42"/>
          <p:cNvSpPr>
            <a:spLocks noGrp="1"/>
          </p:cNvSpPr>
          <p:nvPr>
            <p:ph type="title"/>
          </p:nvPr>
        </p:nvSpPr>
        <p:spPr/>
        <p:txBody>
          <a:bodyPr>
            <a:normAutofit/>
          </a:bodyPr>
          <a:lstStyle/>
          <a:p>
            <a:r>
              <a:rPr lang="en-US" sz="2800" dirty="0" smtClean="0"/>
              <a:t>2-way SSL configuration in brief</a:t>
            </a:r>
            <a:br>
              <a:rPr lang="en-US" sz="2800" dirty="0" smtClean="0"/>
            </a:br>
            <a:r>
              <a:rPr lang="en-US" sz="1600" dirty="0" smtClean="0"/>
              <a:t>(using a CUG certificate as an example)</a:t>
            </a:r>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INTERNAL TRUST and IDENTITY PROPAGATION</a:t>
            </a:r>
            <a:endParaRPr lang="en-US" dirty="0"/>
          </a:p>
        </p:txBody>
      </p:sp>
      <p:sp>
        <p:nvSpPr>
          <p:cNvPr id="4" name="Text Placeholder 3"/>
          <p:cNvSpPr>
            <a:spLocks noGrp="1"/>
          </p:cNvSpPr>
          <p:nvPr>
            <p:ph type="body" idx="1"/>
          </p:nvPr>
        </p:nvSpPr>
        <p:spPr/>
        <p:txBody>
          <a:bodyPr/>
          <a:lstStyle/>
          <a:p>
            <a:r>
              <a:rPr lang="en-US" dirty="0" smtClean="0"/>
              <a:t>SKAT ICS SECURITY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SAML 1.1</a:t>
            </a:r>
            <a:br>
              <a:rPr lang="en-US" dirty="0" smtClean="0"/>
            </a:br>
            <a:r>
              <a:rPr lang="en-US" dirty="0" smtClean="0"/>
              <a:t>Identity Propagation</a:t>
            </a:r>
            <a:endParaRPr lang="en-US" dirty="0"/>
          </a:p>
        </p:txBody>
      </p:sp>
      <p:sp>
        <p:nvSpPr>
          <p:cNvPr id="5" name="Rectangle 4"/>
          <p:cNvSpPr/>
          <p:nvPr/>
        </p:nvSpPr>
        <p:spPr>
          <a:xfrm>
            <a:off x="379378" y="2898659"/>
            <a:ext cx="3318970" cy="1653111"/>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r>
              <a:rPr lang="en-US" sz="1200" dirty="0" smtClean="0"/>
              <a:t>WebLogic Server 9.2.3</a:t>
            </a:r>
            <a:endParaRPr lang="en-US" sz="1200" dirty="0"/>
          </a:p>
        </p:txBody>
      </p:sp>
      <p:sp>
        <p:nvSpPr>
          <p:cNvPr id="6" name="Rounded Rectangle 5"/>
          <p:cNvSpPr/>
          <p:nvPr/>
        </p:nvSpPr>
        <p:spPr>
          <a:xfrm>
            <a:off x="523066" y="3243170"/>
            <a:ext cx="2153721" cy="1166736"/>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200" dirty="0" smtClean="0">
                <a:solidFill>
                  <a:schemeClr val="tx1"/>
                </a:solidFill>
              </a:rPr>
              <a:t>Security Realm</a:t>
            </a:r>
            <a:endParaRPr lang="en-US" sz="1200" dirty="0">
              <a:solidFill>
                <a:schemeClr val="tx1"/>
              </a:solidFill>
            </a:endParaRPr>
          </a:p>
        </p:txBody>
      </p:sp>
      <p:sp>
        <p:nvSpPr>
          <p:cNvPr id="7" name="Rounded Rectangle 6"/>
          <p:cNvSpPr/>
          <p:nvPr/>
        </p:nvSpPr>
        <p:spPr>
          <a:xfrm>
            <a:off x="661229" y="3678043"/>
            <a:ext cx="1326364" cy="57276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SAML 1.1</a:t>
            </a:r>
          </a:p>
          <a:p>
            <a:pPr algn="ctr"/>
            <a:r>
              <a:rPr lang="en-US" sz="1050" dirty="0" smtClean="0"/>
              <a:t>Credential </a:t>
            </a:r>
            <a:r>
              <a:rPr lang="en-US" sz="1050" dirty="0" err="1" smtClean="0"/>
              <a:t>Mapper</a:t>
            </a:r>
            <a:endParaRPr lang="en-US" sz="1050" dirty="0"/>
          </a:p>
        </p:txBody>
      </p:sp>
      <p:sp>
        <p:nvSpPr>
          <p:cNvPr id="10" name="Rectangle 9"/>
          <p:cNvSpPr/>
          <p:nvPr/>
        </p:nvSpPr>
        <p:spPr>
          <a:xfrm>
            <a:off x="379377" y="1872254"/>
            <a:ext cx="3318971" cy="1026405"/>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r>
              <a:rPr lang="en-US" sz="1200" dirty="0" smtClean="0"/>
              <a:t>WebLogic Portal Server 9.2.3</a:t>
            </a:r>
            <a:endParaRPr lang="en-US" sz="1200" dirty="0"/>
          </a:p>
        </p:txBody>
      </p:sp>
      <p:sp>
        <p:nvSpPr>
          <p:cNvPr id="11" name="Rounded Rectangle 10"/>
          <p:cNvSpPr/>
          <p:nvPr/>
        </p:nvSpPr>
        <p:spPr>
          <a:xfrm>
            <a:off x="523066" y="2185357"/>
            <a:ext cx="2929053" cy="572762"/>
          </a:xfrm>
          <a:prstGeom prst="roundRect">
            <a:avLst/>
          </a:prstGeom>
          <a:ln w="25400" cap="flat" cmpd="sng" algn="ctr">
            <a:solidFill>
              <a:schemeClr val="accent1"/>
            </a:solidFill>
            <a:prstDash val="dash"/>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b="1" dirty="0" smtClean="0"/>
              <a:t>ICS Portal Application</a:t>
            </a:r>
          </a:p>
          <a:p>
            <a:pPr algn="ctr"/>
            <a:r>
              <a:rPr lang="en-US" sz="1050" dirty="0" smtClean="0"/>
              <a:t>Configured to require CLIENT-CERT authentication</a:t>
            </a:r>
          </a:p>
        </p:txBody>
      </p:sp>
      <p:sp>
        <p:nvSpPr>
          <p:cNvPr id="14" name="Rectangle 13"/>
          <p:cNvSpPr/>
          <p:nvPr/>
        </p:nvSpPr>
        <p:spPr>
          <a:xfrm>
            <a:off x="5297448" y="2909195"/>
            <a:ext cx="3318970" cy="1653111"/>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r>
              <a:rPr lang="en-US" sz="1200" dirty="0" smtClean="0"/>
              <a:t>WebLogic Server 9.2.3</a:t>
            </a:r>
            <a:endParaRPr lang="en-US" sz="1200" dirty="0"/>
          </a:p>
        </p:txBody>
      </p:sp>
      <p:sp>
        <p:nvSpPr>
          <p:cNvPr id="15" name="Rounded Rectangle 14"/>
          <p:cNvSpPr/>
          <p:nvPr/>
        </p:nvSpPr>
        <p:spPr>
          <a:xfrm>
            <a:off x="5441136" y="3253706"/>
            <a:ext cx="2153721" cy="1166736"/>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200" dirty="0" smtClean="0">
                <a:solidFill>
                  <a:schemeClr val="tx1"/>
                </a:solidFill>
              </a:rPr>
              <a:t>Security Realm</a:t>
            </a:r>
            <a:endParaRPr lang="en-US" sz="1200" dirty="0">
              <a:solidFill>
                <a:schemeClr val="tx1"/>
              </a:solidFill>
            </a:endParaRPr>
          </a:p>
        </p:txBody>
      </p:sp>
      <p:sp>
        <p:nvSpPr>
          <p:cNvPr id="16" name="Rounded Rectangle 15"/>
          <p:cNvSpPr/>
          <p:nvPr/>
        </p:nvSpPr>
        <p:spPr>
          <a:xfrm>
            <a:off x="5579299" y="3688579"/>
            <a:ext cx="1326364" cy="57276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SAML 1.1</a:t>
            </a:r>
          </a:p>
          <a:p>
            <a:pPr algn="ctr"/>
            <a:r>
              <a:rPr lang="en-US" sz="1050" dirty="0" smtClean="0"/>
              <a:t>Identity Asserter</a:t>
            </a:r>
            <a:endParaRPr lang="en-US" sz="1050" dirty="0"/>
          </a:p>
        </p:txBody>
      </p:sp>
      <p:sp>
        <p:nvSpPr>
          <p:cNvPr id="17" name="Rectangle 16"/>
          <p:cNvSpPr/>
          <p:nvPr/>
        </p:nvSpPr>
        <p:spPr>
          <a:xfrm>
            <a:off x="5297447" y="1882790"/>
            <a:ext cx="3318971" cy="1026405"/>
          </a:xfrm>
          <a:prstGeom prst="rect">
            <a:avLst/>
          </a:prstGeom>
          <a:ln/>
        </p:spPr>
        <p:style>
          <a:lnRef idx="1">
            <a:schemeClr val="accent1"/>
          </a:lnRef>
          <a:fillRef idx="2">
            <a:schemeClr val="accent1"/>
          </a:fillRef>
          <a:effectRef idx="1">
            <a:schemeClr val="accent1"/>
          </a:effectRef>
          <a:fontRef idx="minor">
            <a:schemeClr val="dk1"/>
          </a:fontRef>
        </p:style>
        <p:txBody>
          <a:bodyPr rtlCol="0" anchor="t"/>
          <a:lstStyle/>
          <a:p>
            <a:r>
              <a:rPr lang="en-US" sz="1200" dirty="0" err="1" smtClean="0"/>
              <a:t>AquaLogic</a:t>
            </a:r>
            <a:r>
              <a:rPr lang="en-US" sz="1200" dirty="0" smtClean="0"/>
              <a:t> Service Bus (ESB)</a:t>
            </a:r>
            <a:endParaRPr lang="en-US" sz="1200" dirty="0"/>
          </a:p>
        </p:txBody>
      </p:sp>
      <p:sp>
        <p:nvSpPr>
          <p:cNvPr id="18" name="Rounded Rectangle 17"/>
          <p:cNvSpPr/>
          <p:nvPr/>
        </p:nvSpPr>
        <p:spPr>
          <a:xfrm>
            <a:off x="5441136" y="2195893"/>
            <a:ext cx="2929053" cy="572762"/>
          </a:xfrm>
          <a:prstGeom prst="roundRect">
            <a:avLst/>
          </a:prstGeom>
          <a:ln w="25400" cap="flat" cmpd="sng" algn="ctr">
            <a:solidFill>
              <a:schemeClr val="accent1"/>
            </a:solidFill>
            <a:prstDash val="dash"/>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b="1" dirty="0" smtClean="0"/>
              <a:t>ICS Proxy Services</a:t>
            </a:r>
            <a:endParaRPr lang="en-US" sz="1050" dirty="0" smtClean="0"/>
          </a:p>
        </p:txBody>
      </p:sp>
      <p:cxnSp>
        <p:nvCxnSpPr>
          <p:cNvPr id="20" name="Straight Arrow Connector 19"/>
          <p:cNvCxnSpPr>
            <a:stCxn id="11" idx="3"/>
            <a:endCxn id="18" idx="1"/>
          </p:cNvCxnSpPr>
          <p:nvPr/>
        </p:nvCxnSpPr>
        <p:spPr>
          <a:xfrm>
            <a:off x="3452119" y="2471738"/>
            <a:ext cx="1989017" cy="105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hape 21"/>
          <p:cNvCxnSpPr>
            <a:stCxn id="7" idx="3"/>
          </p:cNvCxnSpPr>
          <p:nvPr/>
        </p:nvCxnSpPr>
        <p:spPr>
          <a:xfrm flipV="1">
            <a:off x="1987593" y="2482274"/>
            <a:ext cx="1464526" cy="1482150"/>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2820493" y="3322622"/>
            <a:ext cx="1263252" cy="938719"/>
          </a:xfrm>
          <a:prstGeom prst="rect">
            <a:avLst/>
          </a:prstGeom>
          <a:noFill/>
        </p:spPr>
        <p:txBody>
          <a:bodyPr wrap="square" rtlCol="0">
            <a:spAutoFit/>
          </a:bodyPr>
          <a:lstStyle/>
          <a:p>
            <a:r>
              <a:rPr lang="en-US" sz="1100" dirty="0" smtClean="0"/>
              <a:t>SAML token is generated with</a:t>
            </a:r>
          </a:p>
          <a:p>
            <a:r>
              <a:rPr lang="en-US" sz="1100" dirty="0" smtClean="0"/>
              <a:t>Identity based on security context.</a:t>
            </a:r>
          </a:p>
          <a:p>
            <a:r>
              <a:rPr lang="en-US" sz="1100" dirty="0" smtClean="0"/>
              <a:t>Token is signed.</a:t>
            </a:r>
          </a:p>
        </p:txBody>
      </p:sp>
      <p:cxnSp>
        <p:nvCxnSpPr>
          <p:cNvPr id="24" name="Shape 23"/>
          <p:cNvCxnSpPr>
            <a:stCxn id="18" idx="1"/>
            <a:endCxn id="16" idx="1"/>
          </p:cNvCxnSpPr>
          <p:nvPr/>
        </p:nvCxnSpPr>
        <p:spPr>
          <a:xfrm rot="10800000" flipH="1" flipV="1">
            <a:off x="5441135" y="2482274"/>
            <a:ext cx="138163" cy="1492686"/>
          </a:xfrm>
          <a:prstGeom prst="curvedConnector3">
            <a:avLst>
              <a:gd name="adj1" fmla="val -165457"/>
            </a:avLst>
          </a:prstGeom>
          <a:ln>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4665821" y="4420442"/>
            <a:ext cx="2929036" cy="769441"/>
          </a:xfrm>
          <a:prstGeom prst="rect">
            <a:avLst/>
          </a:prstGeom>
          <a:noFill/>
        </p:spPr>
        <p:txBody>
          <a:bodyPr wrap="square" rtlCol="0">
            <a:spAutoFit/>
          </a:bodyPr>
          <a:lstStyle/>
          <a:p>
            <a:r>
              <a:rPr lang="en-US" sz="1100" dirty="0" smtClean="0"/>
              <a:t>SAML token is processed and a security context is created on the ESB.</a:t>
            </a:r>
          </a:p>
          <a:p>
            <a:r>
              <a:rPr lang="en-US" sz="1100" dirty="0" smtClean="0"/>
              <a:t>Only SAML tokens that are signed by a known party are processed.</a:t>
            </a:r>
          </a:p>
        </p:txBody>
      </p:sp>
      <p:sp>
        <p:nvSpPr>
          <p:cNvPr id="29" name="TextBox 28"/>
          <p:cNvSpPr txBox="1"/>
          <p:nvPr/>
        </p:nvSpPr>
        <p:spPr>
          <a:xfrm>
            <a:off x="3865145" y="2185357"/>
            <a:ext cx="1263252" cy="261610"/>
          </a:xfrm>
          <a:prstGeom prst="rect">
            <a:avLst/>
          </a:prstGeom>
          <a:noFill/>
        </p:spPr>
        <p:txBody>
          <a:bodyPr wrap="square" rtlCol="0">
            <a:spAutoFit/>
          </a:bodyPr>
          <a:lstStyle/>
          <a:p>
            <a:r>
              <a:rPr lang="en-US" sz="1100" dirty="0" smtClean="0"/>
              <a:t>Call Web Service</a:t>
            </a:r>
          </a:p>
        </p:txBody>
      </p:sp>
      <p:sp>
        <p:nvSpPr>
          <p:cNvPr id="30" name="Rounded Rectangle 29"/>
          <p:cNvSpPr/>
          <p:nvPr/>
        </p:nvSpPr>
        <p:spPr>
          <a:xfrm>
            <a:off x="7594857" y="5189883"/>
            <a:ext cx="1326364" cy="572762"/>
          </a:xfrm>
          <a:prstGeom prst="roundRect">
            <a:avLst/>
          </a:prstGeom>
          <a:ln w="25400" cap="flat" cmpd="sng" algn="ctr">
            <a:solidFill>
              <a:schemeClr val="accent1"/>
            </a:solidFill>
            <a:prstDash val="dash"/>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Custom build</a:t>
            </a:r>
            <a:endParaRPr lang="en-US" sz="1050" dirty="0"/>
          </a:p>
        </p:txBody>
      </p:sp>
      <p:sp>
        <p:nvSpPr>
          <p:cNvPr id="31" name="Rounded Rectangle 30"/>
          <p:cNvSpPr/>
          <p:nvPr/>
        </p:nvSpPr>
        <p:spPr>
          <a:xfrm>
            <a:off x="7594857" y="5936467"/>
            <a:ext cx="1326364" cy="57276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smtClean="0"/>
              <a:t>Standard</a:t>
            </a:r>
          </a:p>
          <a:p>
            <a:pPr algn="ctr"/>
            <a:r>
              <a:rPr lang="en-US" sz="1050" dirty="0" smtClean="0"/>
              <a:t>component and/or</a:t>
            </a:r>
          </a:p>
          <a:p>
            <a:pPr algn="ctr"/>
            <a:r>
              <a:rPr lang="en-US" sz="1050" dirty="0" smtClean="0"/>
              <a:t>configuration</a:t>
            </a:r>
            <a:endParaRPr lang="en-US" sz="1050" dirty="0"/>
          </a:p>
        </p:txBody>
      </p:sp>
      <p:sp>
        <p:nvSpPr>
          <p:cNvPr id="32" name="TextBox 31"/>
          <p:cNvSpPr txBox="1"/>
          <p:nvPr/>
        </p:nvSpPr>
        <p:spPr>
          <a:xfrm>
            <a:off x="7576966" y="4912884"/>
            <a:ext cx="1496651" cy="276999"/>
          </a:xfrm>
          <a:prstGeom prst="rect">
            <a:avLst/>
          </a:prstGeom>
          <a:noFill/>
        </p:spPr>
        <p:txBody>
          <a:bodyPr wrap="square" rtlCol="0">
            <a:spAutoFit/>
          </a:bodyPr>
          <a:lstStyle/>
          <a:p>
            <a:r>
              <a:rPr lang="en-US" sz="1200" b="1" dirty="0" smtClean="0"/>
              <a:t>Legend:</a:t>
            </a:r>
            <a:endParaRPr lang="en-US" sz="1200"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377</TotalTime>
  <Words>749</Words>
  <Application>Microsoft Macintosh PowerPoint</Application>
  <PresentationFormat>On-screen Show (4:3)</PresentationFormat>
  <Paragraphs>176</Paragraphs>
  <Slides>8</Slides>
  <Notes>2</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SKAT ICS Security</vt:lpstr>
      <vt:lpstr>PERIMETER AUTHENTICATION</vt:lpstr>
      <vt:lpstr>Slide 3</vt:lpstr>
      <vt:lpstr>Accepted Certificates</vt:lpstr>
      <vt:lpstr>Key components</vt:lpstr>
      <vt:lpstr>2-way SSL configuration in brief (using a CUG certificate as an example)</vt:lpstr>
      <vt:lpstr>INTERNAL TRUST and IDENTITY PROPAGATION</vt:lpstr>
      <vt:lpstr>SAML 1.1 Identity Propagation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Christopher Derek Curry</dc:creator>
  <cp:lastModifiedBy>Christopher Derek Curry</cp:lastModifiedBy>
  <cp:revision>28</cp:revision>
  <dcterms:created xsi:type="dcterms:W3CDTF">2010-12-20T16:09:27Z</dcterms:created>
  <dcterms:modified xsi:type="dcterms:W3CDTF">2010-12-20T22:27:21Z</dcterms:modified>
</cp:coreProperties>
</file>